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6"/>
  </p:notesMasterIdLst>
  <p:sldIdLst>
    <p:sldId id="456" r:id="rId2"/>
    <p:sldId id="461" r:id="rId3"/>
    <p:sldId id="590" r:id="rId4"/>
    <p:sldId id="608" r:id="rId5"/>
    <p:sldId id="539" r:id="rId6"/>
    <p:sldId id="577" r:id="rId7"/>
    <p:sldId id="500" r:id="rId8"/>
    <p:sldId id="567" r:id="rId9"/>
    <p:sldId id="612" r:id="rId10"/>
    <p:sldId id="614" r:id="rId11"/>
    <p:sldId id="617" r:id="rId12"/>
    <p:sldId id="615" r:id="rId13"/>
    <p:sldId id="616" r:id="rId14"/>
    <p:sldId id="618" r:id="rId15"/>
    <p:sldId id="619" r:id="rId16"/>
    <p:sldId id="622" r:id="rId17"/>
    <p:sldId id="620" r:id="rId18"/>
    <p:sldId id="621" r:id="rId19"/>
    <p:sldId id="623" r:id="rId20"/>
    <p:sldId id="624" r:id="rId21"/>
    <p:sldId id="626" r:id="rId22"/>
    <p:sldId id="625" r:id="rId23"/>
    <p:sldId id="627" r:id="rId24"/>
    <p:sldId id="628" r:id="rId25"/>
    <p:sldId id="629" r:id="rId26"/>
    <p:sldId id="630" r:id="rId27"/>
    <p:sldId id="632" r:id="rId28"/>
    <p:sldId id="631" r:id="rId29"/>
    <p:sldId id="633" r:id="rId30"/>
    <p:sldId id="634" r:id="rId31"/>
    <p:sldId id="610" r:id="rId32"/>
    <p:sldId id="635" r:id="rId33"/>
    <p:sldId id="636" r:id="rId34"/>
    <p:sldId id="477" r:id="rId3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uanyuan" initials="ZY" lastIdx="1" clrIdx="0">
    <p:extLst>
      <p:ext uri="{19B8F6BF-5375-455C-9EA6-DF929625EA0E}">
        <p15:presenceInfo xmlns:p15="http://schemas.microsoft.com/office/powerpoint/2012/main" userId="S::yz8620@ic.ac.uk::f9116fea-3e58-421d-893a-e0ed7012a8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B74DB3"/>
    <a:srgbClr val="B400FF"/>
    <a:srgbClr val="010044"/>
    <a:srgbClr val="3F709C"/>
    <a:srgbClr val="B5B4B2"/>
    <a:srgbClr val="FF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25" autoAdjust="0"/>
    <p:restoredTop sz="97030"/>
  </p:normalViewPr>
  <p:slideViewPr>
    <p:cSldViewPr snapToGrid="0">
      <p:cViewPr>
        <p:scale>
          <a:sx n="110" d="100"/>
          <a:sy n="110" d="100"/>
        </p:scale>
        <p:origin x="392" y="5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2025/5/14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34731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53AB2-E5BC-EA63-FBD9-0466A2FCFD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4C4F21-92E6-2E7D-25F3-6E86DFE44E8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903DE78F-1F91-E55E-51C2-90A013629D84}"/>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8058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430A-E5D4-92DF-5B5D-596B8ADB13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739AD5-3579-E067-2A5E-4A021AF84EF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95C95D-7B78-8854-B38B-B528A373480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69551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C14BC-564D-A77A-C933-82863FBAB7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A5BAE-2994-FB08-66AF-3BF3217C4E3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41869F5-CC73-61F2-092F-81906D2B58E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48734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5AACC-B8CA-A844-4529-B98AE60671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92DEED-30CA-E765-B610-82B4FAE1360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49337FD-4A60-B7C0-2210-F84B4F5A1A0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90505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D8BC-D030-833A-6FD8-DD14E36E6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84F99A-F825-C47C-3AEA-4A09FBA692BB}"/>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B794533-26D0-7CE8-A1C6-2A5C31FE1F5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9661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04BC-3003-A6F7-4EBE-263885E9A6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1301ED-5A90-E108-2D2F-1FD61846E13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C571EF6-863A-BED6-5E1C-92201F2B295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84782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DAF2-D16E-0129-72B1-547B644375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DFF3D7-67CB-A3E6-F14C-9E432EF91A5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38A812C-B561-47E3-70E3-11742720E99D}"/>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4988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13AD-8C8C-90BD-0623-A63A8C6500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E13B9F-06BF-EEA2-29FE-C3156BECDE3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4858D6B-F4DB-D400-B45B-CFEC07752F8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2877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979B-5CCB-CCE5-36BD-E501C36462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78CEFA-15DF-899F-96B6-F8415C0F5ACC}"/>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FC6A3DA-BF6E-01F0-ACC1-53F96DEDD6E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99530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F5FA-A59B-EB3C-B78E-F5E6999329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17FE5B-D5B9-F2C0-0301-ECA06E5F290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28DAEA-0B8E-E2D0-A1B3-FCE57D016B8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1721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9225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BB5C-2ED6-8ADA-494B-4726203E6D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7B1B09-92F0-102B-E937-E07FE1E37E9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5E25C6F-40B7-A4F1-DD2F-961065099E50}"/>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74000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16C4-F459-7B43-00A2-7AA2EB0155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CAE9DF-386D-E8A3-7D64-22F2C122EA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763C582-0D8D-765A-9CAF-61904D7761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842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0DECE-7E30-D64A-9336-7F35415F60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5CB1EF-F614-43C2-65D9-44D2414228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1979F6F-13D3-220B-86D2-530223C526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0025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562CD-951C-3B27-9101-EF99DB42DE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00D5B-2954-B59F-8FB7-F81D2C78AD1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47EF53FE-B21A-F3A7-0950-D65C6FBB3A9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37090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6C88-F579-FCD6-FAB8-D3D4945E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3AC46A-DCE4-F67B-69B4-6E9103183A7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F8825B9-1460-F5EA-DA36-5A64391D755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39009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86D5-7BE8-DDEF-831A-53B624D3EA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6C7DAE-E3A1-9AF7-8D97-801ED60C08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6D03745-3F2C-B93D-880C-3A92DA00277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88738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E099-C192-3DC4-BE34-B424DCBF86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7D50B2-7452-1240-D038-ED8F51FAF22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4B8E9D6-C452-0946-D28F-B4684FA8EA3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03921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FF102-66B6-8C31-D3FF-BD7B36C8BF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633691-E802-8410-EDA2-87CA4E5015A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DC5FF8-F49A-2EA4-8263-D87652C0459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30756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C6D36-C042-BDD9-C24D-4C7F1102AF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AE2B5-4B51-D62B-A732-79141A6ADC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BCA42B-2149-8275-F888-2D24FE344EF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72672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B0241-DEBD-B386-2EBE-5B1A00BF77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650A94-8CDF-62F9-EB58-3675FAF6A3B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01037160-FA78-EC0B-E03B-9EB4E684321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5516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01056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C383-FECC-68F6-EAF4-AFFF54AF9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A798E8-59D9-DDDD-2C6E-27F76A8243F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67B79A2A-7847-500B-93C3-C318F85C534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15892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F0B81-DF5C-3B84-E243-99D0B40F19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DE2F1E-12FB-939D-9BA3-440B9AD9243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D2D931B-1F57-13FA-E4E4-6262178D192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8001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110B-9433-1D8A-5A46-34DE2109B1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F5160D-7809-89BD-F73B-5BF94EF7BB5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C35BD5E-7548-D1C3-3106-E355F42EF39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7373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12B9C-010A-B4B5-AD31-9B006073F8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179148-57F9-66E1-9212-4B64E89C1298}"/>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03FFFA39-798D-8C43-EED4-B8233DA5EA0A}"/>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68524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0622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83A6A-74DA-BE78-A464-3E73C6A051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9460B5-E25D-5FEA-ACF9-6080B0D7B66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BDBD262-CA02-2899-57B0-4040FF1465F8}"/>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13881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18197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91472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81266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63811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FDDD-B3CC-4166-4463-D38A85B553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BF0BE-FBCA-F8F4-C7E7-553A14980F6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583E260-3639-6BBD-7D15-00630B3A1A6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9131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7536F10-C84A-8E43-A964-78B644BCC539}"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470E4828-F6BC-184D-9330-D9E0DF481795}"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86C650-D8F4-3845-BA45-4561BCCCF91F}"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8833914-1CD3-AB46-98D2-A89B9A27984D}"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11585B8-850A-3348-873F-AFDB665BFF05}"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0828E7D-C5CA-9045-B2C3-7AE54CFFEA8E}" type="datetime1">
              <a:rPr lang="en-US" altLang="zh-CN" smtClean="0"/>
              <a:t>5/14/25</a:t>
            </a:fld>
            <a:endParaRPr lang="zh-CN" altLang="en-US"/>
          </a:p>
        </p:txBody>
      </p:sp>
      <p:sp>
        <p:nvSpPr>
          <p:cNvPr id="8" name="页脚占位符 7"/>
          <p:cNvSpPr>
            <a:spLocks noGrp="1"/>
          </p:cNvSpPr>
          <p:nvPr>
            <p:ph type="ftr" sz="quarter" idx="11"/>
          </p:nvPr>
        </p:nvSpPr>
        <p:spPr/>
        <p:txBody>
          <a:bodyPr/>
          <a:lstStyle/>
          <a:p>
            <a:r>
              <a:rPr lang="en-US" altLang="zh-CN"/>
              <a:t>Robust Radar-based Cardiac Feature Monitoring</a:t>
            </a:r>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5B6119A-FE62-B24B-A2E8-B171485154C4}"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5A84EC-37BC-3D40-B405-716A04B20246}" type="datetime1">
              <a:rPr lang="en-US" altLang="zh-CN" smtClean="0"/>
              <a:t>5/14/25</a:t>
            </a:fld>
            <a:endParaRPr lang="zh-CN" altLang="en-US"/>
          </a:p>
        </p:txBody>
      </p:sp>
      <p:sp>
        <p:nvSpPr>
          <p:cNvPr id="3" name="页脚占位符 2"/>
          <p:cNvSpPr>
            <a:spLocks noGrp="1"/>
          </p:cNvSpPr>
          <p:nvPr>
            <p:ph type="ftr" sz="quarter" idx="11"/>
          </p:nvPr>
        </p:nvSpPr>
        <p:spPr/>
        <p:txBody>
          <a:bodyPr/>
          <a:lstStyle/>
          <a:p>
            <a:r>
              <a:rPr lang="en-US" altLang="zh-CN"/>
              <a:t>Robust Radar-based Cardiac Feature Monitoring</a:t>
            </a: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B5AD2B-9C78-1E43-90CE-406D38E8F131}"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34F200-30BE-A646-87ED-63D04621D247}"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4D611-F5AC-6844-9F43-10FA00FF33E4}" type="datetime1">
              <a:rPr lang="en-US" altLang="zh-CN" smtClean="0"/>
              <a:t>5/14/25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Robust Radar-based Cardiac Feature Monitoring</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ZYY084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hyperlink" Target="https://www.linkedin.com/in/yuanyuan-1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emf"/><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emf"/><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1.emf"/><Relationship Id="rId7"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emf"/><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1.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image" Target="../media/image69.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png"/><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emf"/><Relationship Id="rId9"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emf"/><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21285" y="1175852"/>
            <a:ext cx="11949430" cy="1543953"/>
          </a:xfrm>
        </p:spPr>
        <p:txBody>
          <a:bodyPr anchor="ctr" anchorCtr="0">
            <a:normAutofit/>
          </a:bodyPr>
          <a:lstStyle/>
          <a:p>
            <a:r>
              <a:rPr lang="en-US" altLang="zh-CN" sz="4000" b="1" dirty="0">
                <a:solidFill>
                  <a:srgbClr val="010044"/>
                </a:solidFill>
                <a:latin typeface="Times New Roman Bold" panose="02020603050405020304" charset="0"/>
                <a:cs typeface="Times New Roman Bold" panose="02020603050405020304" charset="0"/>
              </a:rPr>
              <a:t>Robust Cardiac Feature Monitoring based on Millimeter-Wave Radar</a:t>
            </a:r>
            <a:endParaRPr lang="zh-CN" altLang="en-US" sz="4000" b="1" spc="100" dirty="0">
              <a:solidFill>
                <a:schemeClr val="accent5">
                  <a:lumMod val="75000"/>
                </a:schemeClr>
              </a:solidFill>
              <a:latin typeface="Times New Roman Bold" panose="02020603050405020304" charset="0"/>
              <a:cs typeface="Times New Roman Bold" panose="02020603050405020304" charset="0"/>
            </a:endParaRPr>
          </a:p>
        </p:txBody>
      </p:sp>
      <p:sp>
        <p:nvSpPr>
          <p:cNvPr id="7" name="副标题 7"/>
          <p:cNvSpPr txBox="1"/>
          <p:nvPr/>
        </p:nvSpPr>
        <p:spPr>
          <a:xfrm>
            <a:off x="1249307" y="4987659"/>
            <a:ext cx="9450816" cy="1095762"/>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Yuanyuan</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Zhang</a:t>
            </a:r>
          </a:p>
          <a:p>
            <a:pPr>
              <a:lnSpc>
                <a:spcPct val="120000"/>
              </a:lnSpc>
            </a:pPr>
            <a:r>
              <a:rPr lang="en-US" altLang="zh-CN" sz="2000" b="1" dirty="0">
                <a:latin typeface="Times New Roman Bold" panose="02020603050405020304" charset="0"/>
                <a:cs typeface="Times New Roman Bold" panose="02020603050405020304" charset="0"/>
                <a:sym typeface="+mn-ea"/>
              </a:rPr>
              <a:t>Supervised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by</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Dr.</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Rui</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Yang</a:t>
            </a:r>
          </a:p>
        </p:txBody>
      </p:sp>
      <p:sp>
        <p:nvSpPr>
          <p:cNvPr id="6" name="文本框 5"/>
          <p:cNvSpPr txBox="1"/>
          <p:nvPr/>
        </p:nvSpPr>
        <p:spPr>
          <a:xfrm>
            <a:off x="1524000" y="6389522"/>
            <a:ext cx="8883334" cy="261610"/>
          </a:xfrm>
          <a:prstGeom prst="rect">
            <a:avLst/>
          </a:prstGeom>
          <a:noFill/>
        </p:spPr>
        <p:txBody>
          <a:bodyPr wrap="square" rtlCol="0">
            <a:spAutoFit/>
          </a:bodyPr>
          <a:lstStyle/>
          <a:p>
            <a:pPr algn="ctr"/>
            <a:r>
              <a:rPr lang="en-US" altLang="zh-CN" sz="1100" b="1" dirty="0"/>
              <a:t>GitHub</a:t>
            </a:r>
            <a:r>
              <a:rPr lang="en-GB" altLang="zh-CN" sz="1100" b="1" dirty="0"/>
              <a:t>: </a:t>
            </a:r>
            <a:r>
              <a:rPr lang="en-GB" altLang="zh-CN" sz="1100" b="1" dirty="0">
                <a:hlinkClick r:id="rId3"/>
              </a:rPr>
              <a:t>https://github.com/ZYY0844</a:t>
            </a:r>
            <a:r>
              <a:rPr lang="zh-CN" altLang="en-US" sz="1100" b="1" dirty="0"/>
              <a:t> </a:t>
            </a:r>
            <a:r>
              <a:rPr lang="en-US" altLang="zh-CN" sz="1100" b="1" dirty="0"/>
              <a:t>LinkedIn: </a:t>
            </a:r>
            <a:r>
              <a:rPr lang="zh-CN" altLang="en-US" sz="1100" b="1" dirty="0"/>
              <a:t> </a:t>
            </a:r>
            <a:r>
              <a:rPr lang="en-US" altLang="zh-CN" sz="1100" b="1" dirty="0">
                <a:hlinkClick r:id="rId4"/>
              </a:rPr>
              <a:t>https://www.linkedin.com/in/yuanyuan-16</a:t>
            </a:r>
            <a:endParaRPr lang="zh-CN" altLang="en-US" sz="1100" b="1" dirty="0"/>
          </a:p>
        </p:txBody>
      </p:sp>
      <p:pic>
        <p:nvPicPr>
          <p:cNvPr id="11" name="Picture 6">
            <a:extLst>
              <a:ext uri="{FF2B5EF4-FFF2-40B4-BE49-F238E27FC236}">
                <a16:creationId xmlns:a16="http://schemas.microsoft.com/office/drawing/2014/main" id="{0EED5410-5EAF-D44C-BCBF-D35DB5DE44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27855"/>
            <a:ext cx="3356173" cy="717897"/>
          </a:xfrm>
          <a:prstGeom prst="rect">
            <a:avLst/>
          </a:prstGeom>
        </p:spPr>
      </p:pic>
      <p:sp>
        <p:nvSpPr>
          <p:cNvPr id="12" name="Rectangle 6">
            <a:extLst>
              <a:ext uri="{FF2B5EF4-FFF2-40B4-BE49-F238E27FC236}">
                <a16:creationId xmlns:a16="http://schemas.microsoft.com/office/drawing/2014/main" id="{A4B1BD32-4E25-BB48-B393-C7C03E33D127}"/>
              </a:ext>
            </a:extLst>
          </p:cNvPr>
          <p:cNvSpPr/>
          <p:nvPr/>
        </p:nvSpPr>
        <p:spPr>
          <a:xfrm rot="10800000">
            <a:off x="0" y="6741246"/>
            <a:ext cx="12192000" cy="1167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副标题 7">
            <a:extLst>
              <a:ext uri="{FF2B5EF4-FFF2-40B4-BE49-F238E27FC236}">
                <a16:creationId xmlns:a16="http://schemas.microsoft.com/office/drawing/2014/main" id="{25097FCF-3285-A34A-90D8-6C3B53E8B8FA}"/>
              </a:ext>
            </a:extLst>
          </p:cNvPr>
          <p:cNvSpPr txBox="1">
            <a:spLocks/>
          </p:cNvSpPr>
          <p:nvPr/>
        </p:nvSpPr>
        <p:spPr>
          <a:xfrm>
            <a:off x="3620333" y="3049905"/>
            <a:ext cx="6382159" cy="1680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1</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Background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Challenges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2</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Proposed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Methods</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with</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Results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3</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Conclusions</a:t>
            </a:r>
          </a:p>
        </p:txBody>
      </p:sp>
    </p:spTree>
    <p:extLst>
      <p:ext uri="{BB962C8B-B14F-4D97-AF65-F5344CB8AC3E}">
        <p14:creationId xmlns:p14="http://schemas.microsoft.com/office/powerpoint/2010/main" val="1519700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2F73A-DD8E-F693-428E-6CE126089977}"/>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0FC68A4-FD3A-959D-B029-348FBF25DFA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E9EFE6D-166D-0CF4-1317-E1A0DBCA4F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D166A22-5088-BBA7-9076-8F47FB51BC4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10</a:t>
            </a:fld>
            <a:endParaRPr lang="zh-CN" altLang="en-US"/>
          </a:p>
        </p:txBody>
      </p:sp>
      <p:sp>
        <p:nvSpPr>
          <p:cNvPr id="13" name="Rectangle 6">
            <a:extLst>
              <a:ext uri="{FF2B5EF4-FFF2-40B4-BE49-F238E27FC236}">
                <a16:creationId xmlns:a16="http://schemas.microsoft.com/office/drawing/2014/main" id="{52053541-510A-BDB6-45FD-F55BD232AF8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81EA3355-D3A0-A92F-4BA3-F20BF739AF5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F976A01-9454-71A7-C7F8-73FD21B96BB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ADF734D3-DAE8-73BF-8D3A-36B1E4F73B8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0C3EEADD-9F57-C234-C9FA-500E1A11DE0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CEDA8AA-0954-BE30-3095-E1E2495CBBD5}"/>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457DD1F-D4FD-D44F-7E35-C87DA4233D99}"/>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AC6AEA4-361D-219B-679D-29C9EF6C95BE}"/>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2D6779B-6298-DDB7-4568-495F7966E1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C175AF7-5A89-CEB7-0299-D475CDB5ADD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FDD4DA67-6097-B765-4FC3-57A608C10CD4}"/>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Overview</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7985C82-91A9-64A0-DDF0-8D3939C4374F}"/>
              </a:ext>
            </a:extLst>
          </p:cNvPr>
          <p:cNvPicPr>
            <a:picLocks noChangeAspect="1"/>
          </p:cNvPicPr>
          <p:nvPr/>
        </p:nvPicPr>
        <p:blipFill>
          <a:blip r:embed="rId4"/>
          <a:stretch>
            <a:fillRect/>
          </a:stretch>
        </p:blipFill>
        <p:spPr>
          <a:xfrm>
            <a:off x="1137984" y="988695"/>
            <a:ext cx="9916031" cy="5171722"/>
          </a:xfrm>
          <a:prstGeom prst="rect">
            <a:avLst/>
          </a:prstGeom>
        </p:spPr>
      </p:pic>
    </p:spTree>
    <p:extLst>
      <p:ext uri="{BB962C8B-B14F-4D97-AF65-F5344CB8AC3E}">
        <p14:creationId xmlns:p14="http://schemas.microsoft.com/office/powerpoint/2010/main" val="333445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1046B-D2D7-1E9B-BF2D-EEBCA06DD2C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93CF8F5-84A0-EB48-548D-B264CDBFEDC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5FD876E-111E-C6BC-A1C1-528389176BD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27D2ECF-1B6D-9431-AD76-58BE59466C1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11</a:t>
            </a:fld>
            <a:endParaRPr lang="zh-CN" altLang="en-US"/>
          </a:p>
        </p:txBody>
      </p:sp>
      <p:sp>
        <p:nvSpPr>
          <p:cNvPr id="13" name="Rectangle 6">
            <a:extLst>
              <a:ext uri="{FF2B5EF4-FFF2-40B4-BE49-F238E27FC236}">
                <a16:creationId xmlns:a16="http://schemas.microsoft.com/office/drawing/2014/main" id="{864C25D5-21A9-BBD3-8769-1AFAC5A9D8B3}"/>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C6E5032-73E0-A7F8-C9EB-72FF55334FE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8611282-4613-1350-C9E7-A528AB7E31D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1636F61-3487-75FB-0BCF-CB0B0E76147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F6E19200-3085-D0B1-518F-C1971696958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B4912AA-7E73-9496-B45C-FD228DC782F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243CBD7-6D6E-C33C-6311-3829BCEF654B}"/>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F3E0E82-7A20-E048-8814-36D75612E02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C2045C2-5762-A194-A609-46CEEC68824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E55E1A7-AE84-D4C4-95F1-A28E32CFCB1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E33C5DF-28F5-5D0B-CE42-E374C74F83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CFT</a:t>
            </a:r>
            <a:endParaRPr lang="en-US" sz="2800" b="1" dirty="0">
              <a:solidFill>
                <a:srgbClr val="000000"/>
              </a:solidFill>
              <a:effectLst/>
              <a:latin typeface="Times New Roman" panose="02020603050405020304" pitchFamily="18" charset="0"/>
            </a:endParaRPr>
          </a:p>
        </p:txBody>
      </p:sp>
      <p:sp>
        <p:nvSpPr>
          <p:cNvPr id="11" name="TextBox 10">
            <a:extLst>
              <a:ext uri="{FF2B5EF4-FFF2-40B4-BE49-F238E27FC236}">
                <a16:creationId xmlns:a16="http://schemas.microsoft.com/office/drawing/2014/main" id="{04F8C8C9-CB52-1571-64A3-E76893AA0852}"/>
              </a:ext>
            </a:extLst>
          </p:cNvPr>
          <p:cNvSpPr txBox="1"/>
          <p:nvPr/>
        </p:nvSpPr>
        <p:spPr>
          <a:xfrm>
            <a:off x="70619" y="784283"/>
            <a:ext cx="6680113"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Advantages of CFT: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Suitable for the highly discontinuous objective space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 could </a:t>
            </a:r>
            <a:r>
              <a:rPr lang="en-US" altLang="zh-CN" dirty="0">
                <a:solidFill>
                  <a:srgbClr val="FF0000"/>
                </a:solidFill>
                <a:latin typeface="Times New Roman Bold" panose="02020603050405020304" charset="0"/>
                <a:cs typeface="Times New Roman Bold" panose="02020603050405020304" charset="0"/>
                <a:sym typeface="+mn-ea"/>
              </a:rPr>
              <a:t>break local minima by restricting the search space</a:t>
            </a:r>
            <a:r>
              <a:rPr lang="en-US" altLang="zh-CN" dirty="0">
                <a:latin typeface="Times New Roman Bold" panose="02020603050405020304" charset="0"/>
                <a:cs typeface="Times New Roman Bold" panose="02020603050405020304" charset="0"/>
                <a:sym typeface="+mn-ea"/>
              </a:rPr>
              <a:t>.</a:t>
            </a:r>
          </a:p>
        </p:txBody>
      </p:sp>
      <p:pic>
        <p:nvPicPr>
          <p:cNvPr id="12" name="Picture 11">
            <a:extLst>
              <a:ext uri="{FF2B5EF4-FFF2-40B4-BE49-F238E27FC236}">
                <a16:creationId xmlns:a16="http://schemas.microsoft.com/office/drawing/2014/main" id="{13743623-E0FD-E1FD-A18B-0D6C87A677BD}"/>
              </a:ext>
            </a:extLst>
          </p:cNvPr>
          <p:cNvPicPr>
            <a:picLocks noChangeAspect="1"/>
          </p:cNvPicPr>
          <p:nvPr/>
        </p:nvPicPr>
        <p:blipFill>
          <a:blip r:embed="rId4"/>
          <a:stretch>
            <a:fillRect/>
          </a:stretch>
        </p:blipFill>
        <p:spPr>
          <a:xfrm>
            <a:off x="7111875" y="1127139"/>
            <a:ext cx="4822473" cy="4603721"/>
          </a:xfrm>
          <a:prstGeom prst="rect">
            <a:avLst/>
          </a:prstGeom>
        </p:spPr>
      </p:pic>
      <p:sp>
        <p:nvSpPr>
          <p:cNvPr id="17" name="文本框 24">
            <a:extLst>
              <a:ext uri="{FF2B5EF4-FFF2-40B4-BE49-F238E27FC236}">
                <a16:creationId xmlns:a16="http://schemas.microsoft.com/office/drawing/2014/main" id="{AF7386D1-E3B2-AAD2-2A97-6AF8C2CB3037}"/>
              </a:ext>
            </a:extLst>
          </p:cNvPr>
          <p:cNvSpPr txBox="1"/>
          <p:nvPr/>
        </p:nvSpPr>
        <p:spPr>
          <a:xfrm>
            <a:off x="7226172" y="5894968"/>
            <a:ext cx="4593878" cy="395749"/>
          </a:xfrm>
          <a:prstGeom prst="rect">
            <a:avLst/>
          </a:prstGeom>
          <a:noFill/>
        </p:spPr>
        <p:txBody>
          <a:bodyPr wrap="square" rtlCol="0">
            <a:spAutoFit/>
          </a:bodyPr>
          <a:lstStyle/>
          <a:p>
            <a:pPr algn="ctr">
              <a:lnSpc>
                <a:spcPct val="120000"/>
              </a:lnSpc>
            </a:pPr>
            <a:r>
              <a:rPr lang="en-US" altLang="zh-CN" dirty="0">
                <a:latin typeface="Times New Roman Bold" panose="02020603050405020304" charset="0"/>
                <a:cs typeface="Times New Roman Bold" panose="02020603050405020304" charset="0"/>
                <a:sym typeface="+mn-ea"/>
              </a:rPr>
              <a:t>Bold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search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region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spanning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grids</a:t>
            </a:r>
          </a:p>
        </p:txBody>
      </p:sp>
      <p:sp>
        <p:nvSpPr>
          <p:cNvPr id="22" name="TextBox 21">
            <a:extLst>
              <a:ext uri="{FF2B5EF4-FFF2-40B4-BE49-F238E27FC236}">
                <a16:creationId xmlns:a16="http://schemas.microsoft.com/office/drawing/2014/main" id="{BC5F1A34-2BBF-CAB4-3172-2B4B25492B29}"/>
              </a:ext>
            </a:extLst>
          </p:cNvPr>
          <p:cNvSpPr txBox="1"/>
          <p:nvPr/>
        </p:nvSpPr>
        <p:spPr>
          <a:xfrm>
            <a:off x="87251" y="5908176"/>
            <a:ext cx="6102626"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Assess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universal</a:t>
            </a:r>
            <a:r>
              <a:rPr lang="zh-CN" altLang="en-US" kern="100" dirty="0">
                <a:latin typeface="Times New Roman" panose="02020603050405020304" pitchFamily="18" charset="0"/>
              </a:rPr>
              <a:t> </a:t>
            </a:r>
            <a:r>
              <a:rPr lang="en-US" altLang="zh-CN" kern="100" dirty="0">
                <a:latin typeface="Times New Roman" panose="02020603050405020304" pitchFamily="18" charset="0"/>
              </a:rPr>
              <a:t>template</a:t>
            </a:r>
          </a:p>
        </p:txBody>
      </p:sp>
      <p:grpSp>
        <p:nvGrpSpPr>
          <p:cNvPr id="24" name="Group 23">
            <a:extLst>
              <a:ext uri="{FF2B5EF4-FFF2-40B4-BE49-F238E27FC236}">
                <a16:creationId xmlns:a16="http://schemas.microsoft.com/office/drawing/2014/main" id="{FFB7F8A2-57BF-ACF7-84B3-141CE3651641}"/>
              </a:ext>
            </a:extLst>
          </p:cNvPr>
          <p:cNvGrpSpPr/>
          <p:nvPr/>
        </p:nvGrpSpPr>
        <p:grpSpPr>
          <a:xfrm>
            <a:off x="587558" y="3119714"/>
            <a:ext cx="4830232" cy="2732082"/>
            <a:chOff x="583678" y="3024714"/>
            <a:chExt cx="4830232" cy="2732082"/>
          </a:xfrm>
        </p:grpSpPr>
        <p:pic>
          <p:nvPicPr>
            <p:cNvPr id="18" name="Picture 17">
              <a:extLst>
                <a:ext uri="{FF2B5EF4-FFF2-40B4-BE49-F238E27FC236}">
                  <a16:creationId xmlns:a16="http://schemas.microsoft.com/office/drawing/2014/main" id="{8A4C7127-F54E-800A-27C2-F50BCAEFD6A2}"/>
                </a:ext>
              </a:extLst>
            </p:cNvPr>
            <p:cNvPicPr>
              <a:picLocks noChangeAspect="1"/>
            </p:cNvPicPr>
            <p:nvPr/>
          </p:nvPicPr>
          <p:blipFill>
            <a:blip r:embed="rId5"/>
            <a:srcRect b="61065"/>
            <a:stretch/>
          </p:blipFill>
          <p:spPr>
            <a:xfrm>
              <a:off x="591437" y="3024714"/>
              <a:ext cx="4822473" cy="1286582"/>
            </a:xfrm>
            <a:prstGeom prst="rect">
              <a:avLst/>
            </a:prstGeom>
          </p:spPr>
        </p:pic>
        <p:pic>
          <p:nvPicPr>
            <p:cNvPr id="23" name="Picture 22">
              <a:extLst>
                <a:ext uri="{FF2B5EF4-FFF2-40B4-BE49-F238E27FC236}">
                  <a16:creationId xmlns:a16="http://schemas.microsoft.com/office/drawing/2014/main" id="{AE9DB316-9CEC-04B4-2C20-EAE00C204A09}"/>
                </a:ext>
              </a:extLst>
            </p:cNvPr>
            <p:cNvPicPr>
              <a:picLocks noChangeAspect="1"/>
            </p:cNvPicPr>
            <p:nvPr/>
          </p:nvPicPr>
          <p:blipFill>
            <a:blip r:embed="rId5"/>
            <a:srcRect t="52058" b="5908"/>
            <a:stretch/>
          </p:blipFill>
          <p:spPr>
            <a:xfrm>
              <a:off x="583678" y="4367830"/>
              <a:ext cx="4822473" cy="1388966"/>
            </a:xfrm>
            <a:prstGeom prst="rect">
              <a:avLst/>
            </a:prstGeom>
          </p:spPr>
        </p:pic>
      </p:grpSp>
    </p:spTree>
    <p:extLst>
      <p:ext uri="{BB962C8B-B14F-4D97-AF65-F5344CB8AC3E}">
        <p14:creationId xmlns:p14="http://schemas.microsoft.com/office/powerpoint/2010/main" val="1709270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EE0E-49FF-8429-75CD-ACFE4A34870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0C005EE-E987-277A-48F4-17D03A9D43E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E2A5CCA6-C3EC-12A1-E6E3-60D36DE11F6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F414837-49EE-556A-43C3-0B5EA3016A6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12</a:t>
            </a:fld>
            <a:endParaRPr lang="zh-CN" altLang="en-US"/>
          </a:p>
        </p:txBody>
      </p:sp>
      <p:sp>
        <p:nvSpPr>
          <p:cNvPr id="13" name="Rectangle 6">
            <a:extLst>
              <a:ext uri="{FF2B5EF4-FFF2-40B4-BE49-F238E27FC236}">
                <a16:creationId xmlns:a16="http://schemas.microsoft.com/office/drawing/2014/main" id="{B8B4A190-19B0-19C3-4B3B-58004B37FB0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B059986-542D-7567-9B74-EBA55081CD6C}"/>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D985481A-F2E1-5181-2829-39341EF1E7D0}"/>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4F83C45-4303-AC6C-5D5D-ABDF7FC576F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9F9C1FEC-1395-2167-6D45-29DB63274A2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7E3F396-D116-1E75-AF48-E3E60BFC180F}"/>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6B25B84-3233-4FC4-47F8-AD53018927F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45F4C4A-EDF3-8139-9CC8-19058ADABBED}"/>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A49A563-406F-AB85-E63A-134D73C29BE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610872A-CA1C-09AB-AE82-F2CF5546D42C}"/>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5AD0BEC-D6EE-0C7C-7E48-009D86EBC5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6A702F34-BEFE-441D-F082-2E92D96EFF74}"/>
              </a:ext>
            </a:extLst>
          </p:cNvPr>
          <p:cNvPicPr>
            <a:picLocks noChangeAspect="1"/>
          </p:cNvPicPr>
          <p:nvPr/>
        </p:nvPicPr>
        <p:blipFill>
          <a:blip r:embed="rId4"/>
          <a:stretch>
            <a:fillRect/>
          </a:stretch>
        </p:blipFill>
        <p:spPr>
          <a:xfrm>
            <a:off x="174137" y="925036"/>
            <a:ext cx="9067800" cy="3541343"/>
          </a:xfrm>
          <a:prstGeom prst="rect">
            <a:avLst/>
          </a:prstGeom>
        </p:spPr>
      </p:pic>
      <p:sp>
        <p:nvSpPr>
          <p:cNvPr id="8" name="TextBox 5">
            <a:extLst>
              <a:ext uri="{FF2B5EF4-FFF2-40B4-BE49-F238E27FC236}">
                <a16:creationId xmlns:a16="http://schemas.microsoft.com/office/drawing/2014/main" id="{8470803E-3AF9-24B4-6EFD-303FAAAE6DAF}"/>
              </a:ext>
            </a:extLst>
          </p:cNvPr>
          <p:cNvSpPr txBox="1"/>
          <p:nvPr/>
        </p:nvSpPr>
        <p:spPr>
          <a:xfrm>
            <a:off x="66619" y="4298508"/>
            <a:ext cx="11115626" cy="21200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CN" altLang="zh-CN" b="1" dirty="0">
                <a:latin typeface="Times New Roman Bold" panose="02020603050405020304" charset="0"/>
                <a:cs typeface="Times New Roman Bold" panose="02020603050405020304" charset="0"/>
                <a:sym typeface="+mn-ea"/>
              </a:rPr>
              <a:t>Remarks</a:t>
            </a:r>
            <a:r>
              <a:rPr lang="en-US" altLang="zh-CN" b="1"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Clustering-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accumulation-based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method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rely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on</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a</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good</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initial</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estimation</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but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FMCW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processing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could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only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provide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rough</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body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location</a:t>
            </a:r>
            <a:r>
              <a:rPr lang="en-US" altLang="zh-CN"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The </a:t>
            </a:r>
            <a:r>
              <a:rPr lang="en-US" altLang="zh-CN" dirty="0">
                <a:solidFill>
                  <a:srgbClr val="FF0000"/>
                </a:solidFill>
                <a:latin typeface="Times New Roman Bold" panose="02020603050405020304" charset="0"/>
                <a:cs typeface="Times New Roman Bold" panose="02020603050405020304" charset="0"/>
                <a:sym typeface="+mn-ea"/>
              </a:rPr>
              <a:t>body posture </a:t>
            </a:r>
            <a:r>
              <a:rPr lang="en-US" altLang="zh-CN" dirty="0">
                <a:latin typeface="Times New Roman Bold" panose="02020603050405020304" charset="0"/>
                <a:cs typeface="Times New Roman Bold" panose="02020603050405020304" charset="0"/>
                <a:sym typeface="+mn-ea"/>
              </a:rPr>
              <a:t>is subject to </a:t>
            </a:r>
            <a:r>
              <a:rPr lang="en-US" altLang="zh-CN" dirty="0">
                <a:solidFill>
                  <a:srgbClr val="FF0000"/>
                </a:solidFill>
                <a:latin typeface="Times New Roman Bold" panose="02020603050405020304" charset="0"/>
                <a:cs typeface="Times New Roman Bold" panose="02020603050405020304" charset="0"/>
                <a:sym typeface="+mn-ea"/>
              </a:rPr>
              <a:t>change</a:t>
            </a:r>
            <a:r>
              <a:rPr lang="en-US" altLang="zh-CN" dirty="0">
                <a:latin typeface="Times New Roman Bold" panose="02020603050405020304" charset="0"/>
                <a:cs typeface="Times New Roman Bold" panose="02020603050405020304" charset="0"/>
                <a:sym typeface="+mn-ea"/>
              </a:rPr>
              <a:t> during data collection, causing </a:t>
            </a:r>
            <a:r>
              <a:rPr lang="en-US" altLang="zh-CN" dirty="0">
                <a:solidFill>
                  <a:srgbClr val="FF0000"/>
                </a:solidFill>
                <a:latin typeface="Times New Roman Bold" panose="02020603050405020304" charset="0"/>
                <a:cs typeface="Times New Roman Bold" panose="02020603050405020304" charset="0"/>
                <a:sym typeface="+mn-ea"/>
              </a:rPr>
              <a:t>a deviation of CF point </a:t>
            </a:r>
            <a:r>
              <a:rPr lang="en-US" altLang="zh-CN" dirty="0">
                <a:latin typeface="Times New Roman Bold" panose="02020603050405020304" charset="0"/>
                <a:cs typeface="Times New Roman Bold" panose="02020603050405020304" charset="0"/>
                <a:sym typeface="+mn-ea"/>
              </a:rPr>
              <a:t>by several decimeters. CFT could </a:t>
            </a:r>
            <a:r>
              <a:rPr lang="en-US" altLang="zh-CN" dirty="0">
                <a:solidFill>
                  <a:srgbClr val="FF0000"/>
                </a:solidFill>
                <a:latin typeface="Times New Roman Bold" panose="02020603050405020304" charset="0"/>
                <a:cs typeface="Times New Roman Bold" panose="02020603050405020304" charset="0"/>
                <a:sym typeface="+mn-ea"/>
              </a:rPr>
              <a:t>track the CF point </a:t>
            </a:r>
            <a:r>
              <a:rPr lang="en-US" altLang="zh-CN" dirty="0">
                <a:latin typeface="Times New Roman Bold" panose="02020603050405020304" charset="0"/>
                <a:cs typeface="Times New Roman Bold" panose="02020603050405020304" charset="0"/>
                <a:sym typeface="+mn-ea"/>
              </a:rPr>
              <a:t>by reactivating the optimization if SNR is low.</a:t>
            </a:r>
          </a:p>
        </p:txBody>
      </p:sp>
    </p:spTree>
    <p:extLst>
      <p:ext uri="{BB962C8B-B14F-4D97-AF65-F5344CB8AC3E}">
        <p14:creationId xmlns:p14="http://schemas.microsoft.com/office/powerpoint/2010/main" val="293118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0E58B-961F-3F28-9312-BEF2111B158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326C214-A041-A8C2-E419-7B31C2DDF136}"/>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24D7168-3F17-CF7F-DED4-CFB013113A4F}"/>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310ED5F-80D3-CD92-A248-9A811BAFF28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13</a:t>
            </a:fld>
            <a:endParaRPr lang="zh-CN" altLang="en-US"/>
          </a:p>
        </p:txBody>
      </p:sp>
      <p:pic>
        <p:nvPicPr>
          <p:cNvPr id="12" name="Picture 6">
            <a:extLst>
              <a:ext uri="{FF2B5EF4-FFF2-40B4-BE49-F238E27FC236}">
                <a16:creationId xmlns:a16="http://schemas.microsoft.com/office/drawing/2014/main" id="{5874D492-0ABE-974C-A4D2-D4D1BD63F2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E2233EB0-8D98-73AA-D714-F9EE2170262B}"/>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7D009871-A03E-A5DB-1541-EEB284358A37}"/>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5DE5B5DE-97CF-A9F3-FA11-B8ADB71062BD}"/>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12C5C8A-E6CD-2350-012F-A4A31C38CBDD}"/>
              </a:ext>
            </a:extLst>
          </p:cNvPr>
          <p:cNvSpPr/>
          <p:nvPr/>
        </p:nvSpPr>
        <p:spPr>
          <a:xfrm>
            <a:off x="4457432"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803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F9054-B68D-F168-C259-BE37AD86FA4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3E9BB30C-2385-F5E4-9C02-FF11A97D6AE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48DB97-C890-9264-C356-95E0558050E3}"/>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F377A4D-59E7-FECE-09A7-28A7CE47B75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14</a:t>
            </a:fld>
            <a:endParaRPr lang="zh-CN" altLang="en-US"/>
          </a:p>
        </p:txBody>
      </p:sp>
      <p:sp>
        <p:nvSpPr>
          <p:cNvPr id="13" name="Rectangle 6">
            <a:extLst>
              <a:ext uri="{FF2B5EF4-FFF2-40B4-BE49-F238E27FC236}">
                <a16:creationId xmlns:a16="http://schemas.microsoft.com/office/drawing/2014/main" id="{4F8FE9AC-1E9B-CF18-A16D-9678C64CCE0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EC2C029-0BA9-06E3-6623-FB6E153EAB5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6960C0A-49ED-8932-8BBA-C8C22ECC1DB2}"/>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0834138-635B-E88E-3AA8-1C0A84DAB9A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55941FB-B028-A84D-218A-F7C09C8E0C3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5CCA2BA-A4C0-625C-C662-F0028CFF588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DD6321C-B77F-E497-8118-C16F92998D28}"/>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A33C59-946B-0272-306F-12899CDEADA0}"/>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E085484E-DF08-8A01-7365-3872E1F04AAF}"/>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0E0D73C-28E0-40C7-910B-E2CD177C78C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025F680-CA2C-1FC0-3DDA-E5AB9B6EC67F}"/>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Existing</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Methods</a:t>
            </a:r>
            <a:endParaRPr lang="en-US" sz="2800" b="1" dirty="0">
              <a:solidFill>
                <a:srgbClr val="000000"/>
              </a:solidFill>
              <a:effectLst/>
              <a:latin typeface="Times New Roman" panose="02020603050405020304" pitchFamily="18" charset="0"/>
            </a:endParaRPr>
          </a:p>
        </p:txBody>
      </p:sp>
      <p:sp>
        <p:nvSpPr>
          <p:cNvPr id="7" name="矩形 16">
            <a:extLst>
              <a:ext uri="{FF2B5EF4-FFF2-40B4-BE49-F238E27FC236}">
                <a16:creationId xmlns:a16="http://schemas.microsoft.com/office/drawing/2014/main" id="{5A7C5B6C-607D-5E7A-6444-A1BADD47B494}"/>
              </a:ext>
            </a:extLst>
          </p:cNvPr>
          <p:cNvSpPr/>
          <p:nvPr/>
        </p:nvSpPr>
        <p:spPr>
          <a:xfrm>
            <a:off x="0" y="615595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 Transactions on Mobile Computing, pp. 1–17, Oct. 2022.</a:t>
            </a:r>
          </a:p>
          <a:p>
            <a:r>
              <a:rPr lang="en-US" altLang="zh-CN" sz="1000" dirty="0">
                <a:solidFill>
                  <a:schemeClr val="tx1">
                    <a:lumMod val="50000"/>
                    <a:lumOff val="50000"/>
                  </a:schemeClr>
                </a:solidFill>
                <a:effectLst/>
                <a:latin typeface="Helvetica" pitchFamily="2" charset="0"/>
              </a:rPr>
              <a:t>[3]</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U. Ha, S. </a:t>
            </a:r>
            <a:r>
              <a:rPr lang="en-US" altLang="zh-CN" sz="1000" dirty="0" err="1">
                <a:solidFill>
                  <a:schemeClr val="tx1">
                    <a:lumMod val="50000"/>
                    <a:lumOff val="50000"/>
                  </a:schemeClr>
                </a:solidFill>
                <a:effectLst/>
                <a:latin typeface="Helvetica" pitchFamily="2" charset="0"/>
              </a:rPr>
              <a:t>Assana</a:t>
            </a:r>
            <a:r>
              <a:rPr lang="en-US" altLang="zh-CN" sz="1000" dirty="0">
                <a:solidFill>
                  <a:schemeClr val="tx1">
                    <a:lumMod val="50000"/>
                    <a:lumOff val="50000"/>
                  </a:schemeClr>
                </a:solidFill>
                <a:effectLst/>
                <a:latin typeface="Helvetica" pitchFamily="2" charset="0"/>
              </a:rPr>
              <a:t>, and F. </a:t>
            </a:r>
            <a:r>
              <a:rPr lang="en-US" altLang="zh-CN" sz="1000" dirty="0" err="1">
                <a:solidFill>
                  <a:schemeClr val="tx1">
                    <a:lumMod val="50000"/>
                    <a:lumOff val="50000"/>
                  </a:schemeClr>
                </a:solidFill>
                <a:effectLst/>
                <a:latin typeface="Helvetica" pitchFamily="2" charset="0"/>
              </a:rPr>
              <a:t>Adib</a:t>
            </a:r>
            <a:r>
              <a:rPr lang="en-US" altLang="zh-CN" sz="1000" dirty="0">
                <a:solidFill>
                  <a:schemeClr val="tx1">
                    <a:lumMod val="50000"/>
                    <a:lumOff val="50000"/>
                  </a:schemeClr>
                </a:solidFill>
                <a:effectLst/>
                <a:latin typeface="Helvetica" pitchFamily="2" charset="0"/>
              </a:rPr>
              <a:t>, “Contactless </a:t>
            </a:r>
            <a:r>
              <a:rPr lang="en-US" altLang="zh-CN" sz="1000" dirty="0" err="1">
                <a:solidFill>
                  <a:schemeClr val="tx1">
                    <a:lumMod val="50000"/>
                    <a:lumOff val="50000"/>
                  </a:schemeClr>
                </a:solidFill>
                <a:effectLst/>
                <a:latin typeface="Helvetica" pitchFamily="2" charset="0"/>
              </a:rPr>
              <a:t>seismocardiography</a:t>
            </a:r>
            <a:r>
              <a:rPr lang="en-US" altLang="zh-CN" sz="1000" dirty="0">
                <a:solidFill>
                  <a:schemeClr val="tx1">
                    <a:lumMod val="50000"/>
                    <a:lumOff val="50000"/>
                  </a:schemeClr>
                </a:solidFill>
                <a:effectLst/>
                <a:latin typeface="Helvetica" pitchFamily="2" charset="0"/>
              </a:rPr>
              <a:t> via deep learning radars,” in Proceedings of the 26th Annual International Conference on Mobile Computing and Networking (</a:t>
            </a:r>
            <a:r>
              <a:rPr lang="en-US" altLang="zh-CN" sz="1000" dirty="0" err="1">
                <a:solidFill>
                  <a:schemeClr val="tx1">
                    <a:lumMod val="50000"/>
                    <a:lumOff val="50000"/>
                  </a:schemeClr>
                </a:solidFill>
                <a:effectLst/>
                <a:latin typeface="Helvetica" pitchFamily="2" charset="0"/>
              </a:rPr>
              <a:t>MobiCom</a:t>
            </a:r>
            <a:r>
              <a:rPr lang="en-US" altLang="zh-CN" sz="1000" dirty="0">
                <a:solidFill>
                  <a:schemeClr val="tx1">
                    <a:lumMod val="50000"/>
                    <a:lumOff val="50000"/>
                  </a:schemeClr>
                </a:solidFill>
                <a:effectLst/>
                <a:latin typeface="Helvetica" pitchFamily="2" charset="0"/>
              </a:rPr>
              <a:t>), pp. 114, Apr. 2020.</a:t>
            </a:r>
            <a:endParaRPr lang="en" altLang="zh-CN" sz="1000" dirty="0">
              <a:solidFill>
                <a:schemeClr val="tx1">
                  <a:lumMod val="50000"/>
                  <a:lumOff val="50000"/>
                </a:schemeClr>
              </a:solidFill>
              <a:effectLst/>
              <a:latin typeface="Helvetica" pitchFamily="2" charset="0"/>
            </a:endParaRPr>
          </a:p>
        </p:txBody>
      </p:sp>
      <p:pic>
        <p:nvPicPr>
          <p:cNvPr id="8" name="Picture 7">
            <a:extLst>
              <a:ext uri="{FF2B5EF4-FFF2-40B4-BE49-F238E27FC236}">
                <a16:creationId xmlns:a16="http://schemas.microsoft.com/office/drawing/2014/main" id="{4FF8B972-12B2-D59C-F163-DADA8D58C1FA}"/>
              </a:ext>
            </a:extLst>
          </p:cNvPr>
          <p:cNvPicPr>
            <a:picLocks noChangeAspect="1"/>
          </p:cNvPicPr>
          <p:nvPr/>
        </p:nvPicPr>
        <p:blipFill rotWithShape="1">
          <a:blip r:embed="rId4"/>
          <a:srcRect b="9547"/>
          <a:stretch/>
        </p:blipFill>
        <p:spPr>
          <a:xfrm>
            <a:off x="1430664" y="1128986"/>
            <a:ext cx="9330672" cy="2379108"/>
          </a:xfrm>
          <a:prstGeom prst="rect">
            <a:avLst/>
          </a:prstGeom>
        </p:spPr>
      </p:pic>
      <p:pic>
        <p:nvPicPr>
          <p:cNvPr id="11" name="Picture 10">
            <a:extLst>
              <a:ext uri="{FF2B5EF4-FFF2-40B4-BE49-F238E27FC236}">
                <a16:creationId xmlns:a16="http://schemas.microsoft.com/office/drawing/2014/main" id="{616216B3-315F-76C3-F231-9592A085BA86}"/>
              </a:ext>
            </a:extLst>
          </p:cNvPr>
          <p:cNvPicPr>
            <a:picLocks noChangeAspect="1"/>
          </p:cNvPicPr>
          <p:nvPr/>
        </p:nvPicPr>
        <p:blipFill>
          <a:blip r:embed="rId5"/>
          <a:stretch>
            <a:fillRect/>
          </a:stretch>
        </p:blipFill>
        <p:spPr>
          <a:xfrm>
            <a:off x="1000855" y="3925145"/>
            <a:ext cx="4275417" cy="2066053"/>
          </a:xfrm>
          <a:prstGeom prst="rect">
            <a:avLst/>
          </a:prstGeom>
        </p:spPr>
      </p:pic>
      <p:sp>
        <p:nvSpPr>
          <p:cNvPr id="12" name="矩形 32">
            <a:extLst>
              <a:ext uri="{FF2B5EF4-FFF2-40B4-BE49-F238E27FC236}">
                <a16:creationId xmlns:a16="http://schemas.microsoft.com/office/drawing/2014/main" id="{D67CA0F3-8E7E-4443-DABB-08A56A7F430C}"/>
              </a:ext>
            </a:extLst>
          </p:cNvPr>
          <p:cNvSpPr/>
          <p:nvPr/>
        </p:nvSpPr>
        <p:spPr>
          <a:xfrm rot="16200000" flipH="1">
            <a:off x="6070772" y="-2413242"/>
            <a:ext cx="50456" cy="12192000"/>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FB85940E-0E29-7B1C-299C-EEFF2AE06B2C}"/>
              </a:ext>
            </a:extLst>
          </p:cNvPr>
          <p:cNvSpPr txBox="1"/>
          <p:nvPr/>
        </p:nvSpPr>
        <p:spPr>
          <a:xfrm>
            <a:off x="0" y="973832"/>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en-C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D270088-5E1F-449E-539C-6BBD9E298014}"/>
              </a:ext>
            </a:extLst>
          </p:cNvPr>
          <p:cNvSpPr txBox="1"/>
          <p:nvPr/>
        </p:nvSpPr>
        <p:spPr>
          <a:xfrm>
            <a:off x="48225" y="3801253"/>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en-CN"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D17646A4-01F8-4537-0F34-B3F6B24806E6}"/>
              </a:ext>
            </a:extLst>
          </p:cNvPr>
          <p:cNvPicPr>
            <a:picLocks noChangeAspect="1"/>
          </p:cNvPicPr>
          <p:nvPr/>
        </p:nvPicPr>
        <p:blipFill>
          <a:blip r:embed="rId6"/>
          <a:stretch>
            <a:fillRect/>
          </a:stretch>
        </p:blipFill>
        <p:spPr>
          <a:xfrm>
            <a:off x="5499847" y="4095995"/>
            <a:ext cx="6413126" cy="1671951"/>
          </a:xfrm>
          <a:prstGeom prst="rect">
            <a:avLst/>
          </a:prstGeom>
        </p:spPr>
      </p:pic>
    </p:spTree>
    <p:extLst>
      <p:ext uri="{BB962C8B-B14F-4D97-AF65-F5344CB8AC3E}">
        <p14:creationId xmlns:p14="http://schemas.microsoft.com/office/powerpoint/2010/main" val="110099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9121-3EEE-E4A2-2A80-A18F3B9B6D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D6D1A18-0379-22C1-FFC8-9DCA4ADB030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F1DE8FE-9358-0F1C-E3DC-2CFC88B36A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65D4B23-3F47-23A2-705E-35F9F620B21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15</a:t>
            </a:fld>
            <a:endParaRPr lang="zh-CN" altLang="en-US"/>
          </a:p>
        </p:txBody>
      </p:sp>
      <p:sp>
        <p:nvSpPr>
          <p:cNvPr id="13" name="Rectangle 6">
            <a:extLst>
              <a:ext uri="{FF2B5EF4-FFF2-40B4-BE49-F238E27FC236}">
                <a16:creationId xmlns:a16="http://schemas.microsoft.com/office/drawing/2014/main" id="{936BA09B-681F-F74E-0DED-25C3551B2C72}"/>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596370C5-A783-A60A-27F7-036ADDA782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AF3F983-6070-B67A-5841-B101BEBFBB1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D9FF8E02-4D05-C32D-2241-DCF83A028CB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60934B1-9F68-7931-F0C4-693A20F4F70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27EC8F0-2C4F-9CDC-624A-D2BC3F4F82A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B87F4B3-2534-ABEA-C68A-14BC6A1F5F3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1E67881-7526-7FC6-45D7-6BA512F1371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50B54FB-1862-C4E3-CE94-13B3E287F3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D2B6AA1-CE72-11E8-D189-A57864910A75}"/>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E70A1DF-3AEF-0F10-A4E9-6910EC55BF28}"/>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Preliminary</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22479C1-A027-0729-EF1A-237AFC9A7117}"/>
              </a:ext>
            </a:extLst>
          </p:cNvPr>
          <p:cNvPicPr>
            <a:picLocks noChangeAspect="1"/>
          </p:cNvPicPr>
          <p:nvPr/>
        </p:nvPicPr>
        <p:blipFill rotWithShape="1">
          <a:blip r:embed="rId4"/>
          <a:srcRect r="9369"/>
          <a:stretch/>
        </p:blipFill>
        <p:spPr>
          <a:xfrm>
            <a:off x="7871343" y="768216"/>
            <a:ext cx="4221713" cy="4792325"/>
          </a:xfrm>
          <a:prstGeom prst="rect">
            <a:avLst/>
          </a:prstGeom>
        </p:spPr>
      </p:pic>
      <p:sp>
        <p:nvSpPr>
          <p:cNvPr id="22" name="文本框 13">
            <a:extLst>
              <a:ext uri="{FF2B5EF4-FFF2-40B4-BE49-F238E27FC236}">
                <a16:creationId xmlns:a16="http://schemas.microsoft.com/office/drawing/2014/main" id="{88F31724-84E7-D0B4-D125-B02309D44CC1}"/>
              </a:ext>
            </a:extLst>
          </p:cNvPr>
          <p:cNvSpPr txBox="1"/>
          <p:nvPr/>
        </p:nvSpPr>
        <p:spPr>
          <a:xfrm>
            <a:off x="15814" y="979218"/>
            <a:ext cx="7867917" cy="4351384"/>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Domain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transformation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of</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cardiac</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features: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P-wave,</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QRS-complex,</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T-wave</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electrical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activities</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latin typeface="Times New Roman" panose="02020603050405020304" pitchFamily="18" charset="0"/>
              </a:rPr>
              <a:t>atrial/ ventricular depolarization/repolarization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心房</a:t>
            </a:r>
            <a:r>
              <a:rPr lang="en-US" altLang="zh-CN" kern="100" dirty="0">
                <a:latin typeface="Times New Roman" panose="02020603050405020304" pitchFamily="18" charset="0"/>
              </a:rPr>
              <a:t>/</a:t>
            </a:r>
            <a:r>
              <a:rPr lang="zh-CN" altLang="en-US" kern="100" dirty="0">
                <a:latin typeface="Times New Roman" panose="02020603050405020304" pitchFamily="18" charset="0"/>
              </a:rPr>
              <a:t>心室 去极化</a:t>
            </a:r>
            <a:r>
              <a:rPr lang="en-US" altLang="zh-CN" kern="100" dirty="0">
                <a:latin typeface="Times New Roman" panose="02020603050405020304" pitchFamily="18" charset="0"/>
              </a:rPr>
              <a:t>/</a:t>
            </a:r>
            <a:r>
              <a:rPr lang="zh-CN" altLang="en-US" kern="100" dirty="0">
                <a:latin typeface="Times New Roman" panose="02020603050405020304" pitchFamily="18" charset="0"/>
              </a:rPr>
              <a:t>复极化</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excitation–contraction coupling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主动脉瓣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AO/AC</a:t>
            </a:r>
            <a:r>
              <a:rPr lang="en-US" altLang="zh-CN" kern="100" dirty="0">
                <a:latin typeface="Times New Roman" panose="02020603050405020304" pitchFamily="18" charset="0"/>
              </a:rPr>
              <a:t>) and mitral 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二尖瓣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MO/MC</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Similar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but</a:t>
            </a:r>
            <a:r>
              <a:rPr lang="zh-CN" altLang="en-US" kern="100" dirty="0">
                <a:latin typeface="Times New Roman" panose="02020603050405020304" pitchFamily="18" charset="0"/>
              </a:rPr>
              <a:t> </a:t>
            </a: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two</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prominent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vibrations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v1</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v2</a:t>
            </a:r>
            <a:r>
              <a:rPr lang="zh-CN" altLang="en-US" kern="100" dirty="0">
                <a:latin typeface="Times New Roman" panose="02020603050405020304" pitchFamily="18" charset="0"/>
              </a:rPr>
              <a:t> </a:t>
            </a:r>
            <a:r>
              <a:rPr lang="en-US" altLang="zh-CN" kern="100" dirty="0">
                <a:latin typeface="Times New Roman" panose="02020603050405020304" pitchFamily="18" charset="0"/>
              </a:rPr>
              <a:t>induced</a:t>
            </a:r>
            <a:r>
              <a:rPr lang="zh-CN" altLang="en-US" kern="100" dirty="0">
                <a:latin typeface="Times New Roman" panose="02020603050405020304" pitchFamily="18" charset="0"/>
              </a:rPr>
              <a:t> </a:t>
            </a:r>
            <a:r>
              <a:rPr lang="en-US" altLang="zh-CN" kern="100" dirty="0">
                <a:latin typeface="Times New Roman" panose="02020603050405020304" pitchFamily="18" charset="0"/>
              </a:rPr>
              <a:t>by</a:t>
            </a:r>
            <a:r>
              <a:rPr lang="zh-CN" altLang="en-US" kern="100" dirty="0">
                <a:latin typeface="Times New Roman" panose="02020603050405020304" pitchFamily="18" charset="0"/>
              </a:rPr>
              <a:t> </a:t>
            </a:r>
            <a:r>
              <a:rPr lang="en-US" altLang="zh-CN" kern="100" dirty="0">
                <a:latin typeface="Times New Roman" panose="02020603050405020304" pitchFamily="18" charset="0"/>
              </a:rPr>
              <a:t>AO</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AC.</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Heart muscle contraction has a </a:t>
            </a:r>
            <a:r>
              <a:rPr lang="en-US" altLang="zh-CN" kern="100" dirty="0">
                <a:solidFill>
                  <a:srgbClr val="FF0000"/>
                </a:solidFill>
                <a:latin typeface="Times New Roman" panose="02020603050405020304" pitchFamily="18" charset="0"/>
              </a:rPr>
              <a:t>pulsatile nature</a:t>
            </a:r>
            <a:r>
              <a:rPr lang="en-US" altLang="zh-CN" kern="100" dirty="0">
                <a:latin typeface="Times New Roman" panose="02020603050405020304" pitchFamily="18" charset="0"/>
              </a:rPr>
              <a:t>, and the bones/tissues in chest area introduce the extra </a:t>
            </a:r>
            <a:r>
              <a:rPr lang="en-US" altLang="zh-CN" kern="100" dirty="0">
                <a:solidFill>
                  <a:srgbClr val="FF0000"/>
                </a:solidFill>
                <a:latin typeface="Times New Roman" panose="02020603050405020304" pitchFamily="18" charset="0"/>
              </a:rPr>
              <a:t>damping</a:t>
            </a:r>
            <a:r>
              <a:rPr lang="en-US" altLang="zh-CN" kern="100" dirty="0">
                <a:latin typeface="Times New Roman" panose="02020603050405020304" pitchFamily="18" charset="0"/>
              </a:rPr>
              <a:t> into the pulse</a:t>
            </a:r>
            <a:r>
              <a:rPr lang="zh-CN" altLang="en-US" kern="100" dirty="0">
                <a:latin typeface="Times New Roman" panose="02020603050405020304" pitchFamily="18" charset="0"/>
              </a:rPr>
              <a:t> </a:t>
            </a:r>
            <a:r>
              <a:rPr lang="en-US" altLang="zh-CN" kern="100" dirty="0">
                <a:latin typeface="Times New Roman" panose="02020603050405020304" pitchFamily="18" charset="0"/>
              </a:rPr>
              <a:t>[4],</a:t>
            </a:r>
            <a:r>
              <a:rPr lang="zh-CN" altLang="en-US" kern="100" dirty="0">
                <a:latin typeface="Times New Roman" panose="02020603050405020304" pitchFamily="18" charset="0"/>
              </a:rPr>
              <a:t> </a:t>
            </a:r>
            <a:r>
              <a:rPr lang="en-US" altLang="zh-CN" kern="100" dirty="0">
                <a:latin typeface="Times New Roman" panose="02020603050405020304" pitchFamily="18" charset="0"/>
              </a:rPr>
              <a:t>[5].</a:t>
            </a:r>
          </a:p>
        </p:txBody>
      </p:sp>
      <p:sp>
        <p:nvSpPr>
          <p:cNvPr id="23" name="矩形 16">
            <a:extLst>
              <a:ext uri="{FF2B5EF4-FFF2-40B4-BE49-F238E27FC236}">
                <a16:creationId xmlns:a16="http://schemas.microsoft.com/office/drawing/2014/main" id="{C3E9D859-68E6-A7EA-BE44-7490ECDCD7C6}"/>
              </a:ext>
            </a:extLst>
          </p:cNvPr>
          <p:cNvSpPr/>
          <p:nvPr/>
        </p:nvSpPr>
        <p:spPr>
          <a:xfrm>
            <a:off x="0" y="602780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[4] M. </a:t>
            </a:r>
            <a:r>
              <a:rPr lang="en-US" altLang="zh-CN" sz="1000" dirty="0" err="1">
                <a:solidFill>
                  <a:schemeClr val="tx1">
                    <a:lumMod val="50000"/>
                    <a:lumOff val="50000"/>
                  </a:schemeClr>
                </a:solidFill>
                <a:latin typeface="Helvetica" pitchFamily="2" charset="0"/>
              </a:rPr>
              <a:t>Nosrati</a:t>
            </a:r>
            <a:r>
              <a:rPr lang="en-US" altLang="zh-CN" sz="1000" dirty="0">
                <a:solidFill>
                  <a:schemeClr val="tx1">
                    <a:lumMod val="50000"/>
                    <a:lumOff val="50000"/>
                  </a:schemeClr>
                </a:solidFill>
                <a:latin typeface="Helvetica" pitchFamily="2" charset="0"/>
              </a:rPr>
              <a:t> and N. </a:t>
            </a:r>
            <a:r>
              <a:rPr lang="en-US" altLang="zh-CN" sz="1000" dirty="0" err="1">
                <a:solidFill>
                  <a:schemeClr val="tx1">
                    <a:lumMod val="50000"/>
                    <a:lumOff val="50000"/>
                  </a:schemeClr>
                </a:solidFill>
                <a:latin typeface="Helvetica" pitchFamily="2" charset="0"/>
              </a:rPr>
              <a:t>Tavassolian</a:t>
            </a:r>
            <a:r>
              <a:rPr lang="en-US" altLang="zh-CN" sz="1000" dirty="0">
                <a:solidFill>
                  <a:schemeClr val="tx1">
                    <a:lumMod val="50000"/>
                    <a:lumOff val="50000"/>
                  </a:schemeClr>
                </a:solidFill>
                <a:latin typeface="Helvetica" pitchFamily="2" charset="0"/>
              </a:rPr>
              <a:t>, “High-accuracy heart rate variability monitoring using Doppler radar based on Gaussian pulse train modeling and FTPR algorithm,” IEEE Transactions on Microwave Theory and Techniques, vol. 66, no. 1, pp. 556–567, Jan. 2017.</a:t>
            </a:r>
          </a:p>
          <a:p>
            <a:r>
              <a:rPr lang="en-US" altLang="zh-CN" sz="1000" dirty="0">
                <a:solidFill>
                  <a:schemeClr val="tx1">
                    <a:lumMod val="50000"/>
                    <a:lumOff val="50000"/>
                  </a:schemeClr>
                </a:solidFill>
                <a:effectLst/>
                <a:latin typeface="Helvetica" pitchFamily="2" charset="0"/>
              </a:rPr>
              <a:t>[5]</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D. R. Morgan and M. G. </a:t>
            </a:r>
            <a:r>
              <a:rPr lang="en-US" altLang="zh-CN" sz="1000" dirty="0" err="1">
                <a:solidFill>
                  <a:schemeClr val="tx1">
                    <a:lumMod val="50000"/>
                    <a:lumOff val="50000"/>
                  </a:schemeClr>
                </a:solidFill>
                <a:effectLst/>
                <a:latin typeface="Helvetica" pitchFamily="2" charset="0"/>
              </a:rPr>
              <a:t>Zierdt</a:t>
            </a:r>
            <a:r>
              <a:rPr lang="en-US" altLang="zh-CN" sz="1000" dirty="0">
                <a:solidFill>
                  <a:schemeClr val="tx1">
                    <a:lumMod val="50000"/>
                    <a:lumOff val="50000"/>
                  </a:schemeClr>
                </a:solidFill>
                <a:effectLst/>
                <a:latin typeface="Helvetica" pitchFamily="2" charset="0"/>
              </a:rPr>
              <a:t>, “Novel signal processing techniques for doppler radar cardiopulmonary sensing,” Signal Processing, vol. 89, no. 1, pp. 45–66, Jan. 2009.</a:t>
            </a:r>
            <a:endParaRPr lang="en" altLang="zh-CN" sz="10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65523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5A51-93A4-570B-E72B-3268D7418BF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87E0193-66C5-F480-7C21-D462103276D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58EDD817-E04A-37FE-C714-8CA95B409EE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E9D1AD6-3276-6740-D998-34350E569C8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16</a:t>
            </a:fld>
            <a:endParaRPr lang="zh-CN" altLang="en-US"/>
          </a:p>
        </p:txBody>
      </p:sp>
      <p:sp>
        <p:nvSpPr>
          <p:cNvPr id="13" name="Rectangle 6">
            <a:extLst>
              <a:ext uri="{FF2B5EF4-FFF2-40B4-BE49-F238E27FC236}">
                <a16:creationId xmlns:a16="http://schemas.microsoft.com/office/drawing/2014/main" id="{DFD717C9-E3D6-8C7F-9AEE-ABF2BAA71CF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68F454B0-221D-AB0A-8290-04BEA166A1A7}"/>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8D0C8B0-916B-8381-2232-7D1A1F71E02F}"/>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3D8BF71-0170-4DEF-8D64-97543F74FD5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39BE24F-44C8-4DE5-E651-B3C0A59D521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92D8D4E-9680-4496-27E4-813BCE96B663}"/>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ABDEC3B-F5FC-A980-7B8B-4D4B891CCCAE}"/>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91A3DEFE-1EBC-E8DA-9A8A-73A23A01762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D002A30-152E-4538-A8BD-27F3C61F6D7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6BB41DA7-B6A9-46C0-9639-C20A7066A12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F6C755E-8DAA-46B5-BB89-723C169DBC22}"/>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51706E2-05ED-0A74-4038-122F9C447FDB}"/>
              </a:ext>
            </a:extLst>
          </p:cNvPr>
          <p:cNvSpPr txBox="1"/>
          <p:nvPr/>
        </p:nvSpPr>
        <p:spPr>
          <a:xfrm>
            <a:off x="135634" y="954405"/>
            <a:ext cx="6877814" cy="348191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signal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model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in terms of fine-grained cardiac features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 ODE-embedded module </a:t>
            </a:r>
            <a:r>
              <a:rPr lang="en-US" altLang="zh-CN" kern="100" dirty="0">
                <a:solidFill>
                  <a:srgbClr val="FF0000"/>
                </a:solidFill>
                <a:latin typeface="Times New Roman" panose="02020603050405020304" pitchFamily="18" charset="0"/>
              </a:rPr>
              <a:t>SCEG</a:t>
            </a:r>
            <a:r>
              <a:rPr lang="en-US" altLang="zh-CN" kern="100" dirty="0">
                <a:latin typeface="Times New Roman" panose="02020603050405020304" pitchFamily="18" charset="0"/>
              </a:rPr>
              <a:t> to </a:t>
            </a:r>
            <a:r>
              <a:rPr lang="en-US" altLang="zh-CN" kern="100" dirty="0">
                <a:solidFill>
                  <a:srgbClr val="FF0000"/>
                </a:solidFill>
                <a:latin typeface="Times New Roman" panose="02020603050405020304" pitchFamily="18" charset="0"/>
              </a:rPr>
              <a:t>parameterize the radar signal</a:t>
            </a:r>
            <a:r>
              <a:rPr lang="en-US" altLang="zh-CN" kern="100" dirty="0">
                <a:latin typeface="Times New Roman" panose="02020603050405020304" pitchFamily="18" charset="0"/>
              </a:rPr>
              <a:t> into sparse representations with morphological meanings.</a:t>
            </a:r>
          </a:p>
          <a:p>
            <a:pPr marL="457200" indent="-457200" algn="just">
              <a:lnSpc>
                <a:spcPct val="150000"/>
              </a:lnSpc>
              <a:spcBef>
                <a:spcPts val="250"/>
              </a:spcBef>
              <a:buAutoNum type="arabicPeriod"/>
            </a:pPr>
            <a:r>
              <a:rPr lang="en-US" altLang="zh-CN" kern="100" dirty="0">
                <a:latin typeface="Times New Roman" panose="02020603050405020304" pitchFamily="18" charset="0"/>
              </a:rPr>
              <a:t>By </a:t>
            </a:r>
            <a:r>
              <a:rPr lang="en-US" altLang="zh-CN" kern="100" dirty="0">
                <a:solidFill>
                  <a:srgbClr val="FF0000"/>
                </a:solidFill>
                <a:latin typeface="Times New Roman" panose="02020603050405020304" pitchFamily="18" charset="0"/>
              </a:rPr>
              <a:t>fusing the extracted morphological and temporal features</a:t>
            </a:r>
            <a:r>
              <a:rPr lang="en-US" altLang="zh-CN" kern="100" dirty="0">
                <a:latin typeface="Times New Roman" panose="02020603050405020304" pitchFamily="18" charset="0"/>
              </a:rPr>
              <a:t>, the proposed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 framework is proven to be robust in the presence of body movement noise and could realize accurate reconstruction of the ECG signal.</a:t>
            </a:r>
          </a:p>
        </p:txBody>
      </p:sp>
      <p:pic>
        <p:nvPicPr>
          <p:cNvPr id="12" name="Picture 11">
            <a:extLst>
              <a:ext uri="{FF2B5EF4-FFF2-40B4-BE49-F238E27FC236}">
                <a16:creationId xmlns:a16="http://schemas.microsoft.com/office/drawing/2014/main" id="{838C9608-92B0-87FA-387A-62478B905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5529" y="1102681"/>
            <a:ext cx="4579572" cy="2158812"/>
          </a:xfrm>
          <a:prstGeom prst="rect">
            <a:avLst/>
          </a:prstGeom>
        </p:spPr>
      </p:pic>
      <p:pic>
        <p:nvPicPr>
          <p:cNvPr id="17" name="Picture 16">
            <a:extLst>
              <a:ext uri="{FF2B5EF4-FFF2-40B4-BE49-F238E27FC236}">
                <a16:creationId xmlns:a16="http://schemas.microsoft.com/office/drawing/2014/main" id="{BA573495-BB3C-EE00-60E8-1C01DCC7C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091" y="3589460"/>
            <a:ext cx="4394446" cy="2019755"/>
          </a:xfrm>
          <a:prstGeom prst="rect">
            <a:avLst/>
          </a:prstGeom>
        </p:spPr>
      </p:pic>
      <p:sp>
        <p:nvSpPr>
          <p:cNvPr id="18" name="文本框 14">
            <a:extLst>
              <a:ext uri="{FF2B5EF4-FFF2-40B4-BE49-F238E27FC236}">
                <a16:creationId xmlns:a16="http://schemas.microsoft.com/office/drawing/2014/main" id="{AEADFD6F-CBBC-1F86-94D1-2B154242F172}"/>
              </a:ext>
            </a:extLst>
          </p:cNvPr>
          <p:cNvSpPr txBox="1"/>
          <p:nvPr/>
        </p:nvSpPr>
        <p:spPr>
          <a:xfrm>
            <a:off x="8595610" y="3099540"/>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Distorted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
        <p:nvSpPr>
          <p:cNvPr id="19" name="文本框 14">
            <a:extLst>
              <a:ext uri="{FF2B5EF4-FFF2-40B4-BE49-F238E27FC236}">
                <a16:creationId xmlns:a16="http://schemas.microsoft.com/office/drawing/2014/main" id="{97D65DAC-CFD1-8895-4906-195BAD465D3A}"/>
              </a:ext>
            </a:extLst>
          </p:cNvPr>
          <p:cNvSpPr txBox="1"/>
          <p:nvPr/>
        </p:nvSpPr>
        <p:spPr>
          <a:xfrm>
            <a:off x="8595610" y="5533735"/>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Recovered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Tree>
    <p:extLst>
      <p:ext uri="{BB962C8B-B14F-4D97-AF65-F5344CB8AC3E}">
        <p14:creationId xmlns:p14="http://schemas.microsoft.com/office/powerpoint/2010/main" val="345096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8F202-5BF3-7546-C575-59B80F98FA9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6D3A7C5-E3B4-05DD-96DE-8CDACECDF4F5}"/>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33B52D0-F23C-7D7D-A02E-3167E891457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130DF3C-CC75-B3BB-7527-74A26D79A6C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17</a:t>
            </a:fld>
            <a:endParaRPr lang="zh-CN" altLang="en-US"/>
          </a:p>
        </p:txBody>
      </p:sp>
      <p:sp>
        <p:nvSpPr>
          <p:cNvPr id="13" name="Rectangle 6">
            <a:extLst>
              <a:ext uri="{FF2B5EF4-FFF2-40B4-BE49-F238E27FC236}">
                <a16:creationId xmlns:a16="http://schemas.microsoft.com/office/drawing/2014/main" id="{48327F0C-D8AC-D919-03AF-BD3EAE35E7D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8A6C771-76FD-B8E4-37BE-3035AFE0564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432C302F-D297-2A27-1F2D-B0CBD0DA83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8390C21-CA0E-59CB-B660-4608E64426D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57C15F3-5A31-3233-B501-F2359592AF94}"/>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7CEB620A-C2AE-9676-D35F-25EF1DC6FCB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76737C2-464B-810C-CEA0-123AAE98C1B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7A0D6D1-BB1A-DC84-6494-66D992E20CD8}"/>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8D9014B-633F-2376-4079-046D0ADB73B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A2EABF75-739D-8FE4-A3EE-2075C285A47D}"/>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4EEF117-6A02-9BF3-843B-6DA5543702A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endParaRPr lang="en-US" sz="2800" b="1" dirty="0">
              <a:solidFill>
                <a:srgbClr val="000000"/>
              </a:solidFill>
              <a:effectLst/>
              <a:latin typeface="Times New Roman" panose="02020603050405020304" pitchFamily="18" charset="0"/>
            </a:endParaRPr>
          </a:p>
        </p:txBody>
      </p:sp>
      <p:sp>
        <p:nvSpPr>
          <p:cNvPr id="6" name="TextBox 5">
            <a:extLst>
              <a:ext uri="{FF2B5EF4-FFF2-40B4-BE49-F238E27FC236}">
                <a16:creationId xmlns:a16="http://schemas.microsoft.com/office/drawing/2014/main" id="{0531CCCE-517B-CB27-1934-74E9C57FDD9E}"/>
              </a:ext>
            </a:extLst>
          </p:cNvPr>
          <p:cNvSpPr txBox="1"/>
          <p:nvPr/>
        </p:nvSpPr>
        <p:spPr>
          <a:xfrm>
            <a:off x="57166" y="916026"/>
            <a:ext cx="3950762"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Single Cycle ECG Generator</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(SCEG):</a:t>
            </a:r>
          </a:p>
        </p:txBody>
      </p:sp>
      <p:pic>
        <p:nvPicPr>
          <p:cNvPr id="7" name="Picture 6">
            <a:extLst>
              <a:ext uri="{FF2B5EF4-FFF2-40B4-BE49-F238E27FC236}">
                <a16:creationId xmlns:a16="http://schemas.microsoft.com/office/drawing/2014/main" id="{9E737D0B-D304-CE9D-97AA-4AC503BE6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6" y="1300747"/>
            <a:ext cx="11889101" cy="1778172"/>
          </a:xfrm>
          <a:prstGeom prst="rect">
            <a:avLst/>
          </a:prstGeom>
        </p:spPr>
      </p:pic>
      <p:pic>
        <p:nvPicPr>
          <p:cNvPr id="8" name="Picture 7">
            <a:extLst>
              <a:ext uri="{FF2B5EF4-FFF2-40B4-BE49-F238E27FC236}">
                <a16:creationId xmlns:a16="http://schemas.microsoft.com/office/drawing/2014/main" id="{F62CD7B2-03AD-9535-21C7-05C535F08FBC}"/>
              </a:ext>
            </a:extLst>
          </p:cNvPr>
          <p:cNvPicPr>
            <a:picLocks noChangeAspect="1"/>
          </p:cNvPicPr>
          <p:nvPr/>
        </p:nvPicPr>
        <p:blipFill>
          <a:blip r:embed="rId5"/>
          <a:stretch>
            <a:fillRect/>
          </a:stretch>
        </p:blipFill>
        <p:spPr>
          <a:xfrm>
            <a:off x="5423145" y="4588528"/>
            <a:ext cx="3344550" cy="1526527"/>
          </a:xfrm>
          <a:prstGeom prst="rect">
            <a:avLst/>
          </a:prstGeom>
        </p:spPr>
      </p:pic>
      <p:pic>
        <p:nvPicPr>
          <p:cNvPr id="11" name="Picture 10">
            <a:extLst>
              <a:ext uri="{FF2B5EF4-FFF2-40B4-BE49-F238E27FC236}">
                <a16:creationId xmlns:a16="http://schemas.microsoft.com/office/drawing/2014/main" id="{6176790F-E6F6-7BD1-D87D-B295FE2B959C}"/>
              </a:ext>
            </a:extLst>
          </p:cNvPr>
          <p:cNvPicPr>
            <a:picLocks noChangeAspect="1"/>
          </p:cNvPicPr>
          <p:nvPr/>
        </p:nvPicPr>
        <p:blipFill>
          <a:blip r:embed="rId6"/>
          <a:stretch>
            <a:fillRect/>
          </a:stretch>
        </p:blipFill>
        <p:spPr>
          <a:xfrm>
            <a:off x="8864412" y="3429000"/>
            <a:ext cx="3270422" cy="24866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8770D5-1F3D-09DB-A304-8A235A907603}"/>
                  </a:ext>
                </a:extLst>
              </p:cNvPr>
              <p:cNvSpPr txBox="1"/>
              <p:nvPr/>
            </p:nvSpPr>
            <p:spPr>
              <a:xfrm>
                <a:off x="57166" y="3237565"/>
                <a:ext cx="6556603"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The ODE model describes a 3D trajectory denoted by</a:t>
                </a:r>
                <a:r>
                  <a:rPr lang="zh-CN" altLang="en-US" b="1" dirty="0">
                    <a:latin typeface="Times New Roman Bold" panose="02020603050405020304" charset="0"/>
                    <a:cs typeface="Times New Roman Bold" panose="02020603050405020304" charset="0"/>
                    <a:sym typeface="+mn-ea"/>
                  </a:rPr>
                  <a:t> </a:t>
                </a:r>
                <a14:m>
                  <m:oMath xmlns:m="http://schemas.openxmlformats.org/officeDocument/2006/math">
                    <m:r>
                      <m:rPr>
                        <m:nor/>
                      </m:rPr>
                      <a:rPr lang="en-US" altLang="zh-CN" b="1" dirty="0">
                        <a:latin typeface="Times New Roman Bold" panose="02020603050405020304"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𝒙</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𝒚</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𝒛</m:t>
                    </m:r>
                    <m:r>
                      <m:rPr>
                        <m:nor/>
                      </m:rPr>
                      <a:rPr lang="en-US" altLang="zh-CN" b="1" dirty="0">
                        <a:latin typeface="Times New Roman Bold" panose="02020603050405020304" charset="0"/>
                        <a:cs typeface="Times New Roman Bold" panose="02020603050405020304" charset="0"/>
                        <a:sym typeface="+mn-ea"/>
                      </a:rPr>
                      <m:t>)</m:t>
                    </m:r>
                  </m:oMath>
                </a14:m>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[6]</a:t>
                </a:r>
              </a:p>
            </p:txBody>
          </p:sp>
        </mc:Choice>
        <mc:Fallback xmlns="">
          <p:sp>
            <p:nvSpPr>
              <p:cNvPr id="12" name="TextBox 11">
                <a:extLst>
                  <a:ext uri="{FF2B5EF4-FFF2-40B4-BE49-F238E27FC236}">
                    <a16:creationId xmlns:a16="http://schemas.microsoft.com/office/drawing/2014/main" id="{8F8770D5-1F3D-09DB-A304-8A235A907603}"/>
                  </a:ext>
                </a:extLst>
              </p:cNvPr>
              <p:cNvSpPr txBox="1">
                <a:spLocks noRot="1" noChangeAspect="1" noMove="1" noResize="1" noEditPoints="1" noAdjustHandles="1" noChangeArrowheads="1" noChangeShapeType="1" noTextEdit="1"/>
              </p:cNvSpPr>
              <p:nvPr/>
            </p:nvSpPr>
            <p:spPr>
              <a:xfrm>
                <a:off x="57166" y="3237565"/>
                <a:ext cx="6556603" cy="369332"/>
              </a:xfrm>
              <a:prstGeom prst="rect">
                <a:avLst/>
              </a:prstGeom>
              <a:blipFill>
                <a:blip r:embed="rId7"/>
                <a:stretch>
                  <a:fillRect l="-774" t="-6452" b="-19355"/>
                </a:stretch>
              </a:blipFill>
            </p:spPr>
            <p:txBody>
              <a:bodyPr/>
              <a:lstStyle/>
              <a:p>
                <a:r>
                  <a:rPr lang="en-CN">
                    <a:noFill/>
                  </a:rPr>
                  <a:t> </a:t>
                </a:r>
              </a:p>
            </p:txBody>
          </p:sp>
        </mc:Fallback>
      </mc:AlternateContent>
      <p:sp>
        <p:nvSpPr>
          <p:cNvPr id="17" name="矩形 16">
            <a:extLst>
              <a:ext uri="{FF2B5EF4-FFF2-40B4-BE49-F238E27FC236}">
                <a16:creationId xmlns:a16="http://schemas.microsoft.com/office/drawing/2014/main" id="{C5709ED2-7BC9-075F-EE38-1844533CFEF4}"/>
              </a:ext>
            </a:extLst>
          </p:cNvPr>
          <p:cNvSpPr/>
          <p:nvPr/>
        </p:nvSpPr>
        <p:spPr>
          <a:xfrm>
            <a:off x="0" y="6181933"/>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[6]</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P. E. </a:t>
            </a:r>
            <a:r>
              <a:rPr lang="en-US" altLang="zh-CN" sz="1000" dirty="0" err="1">
                <a:solidFill>
                  <a:schemeClr val="tx1">
                    <a:lumMod val="50000"/>
                    <a:lumOff val="50000"/>
                  </a:schemeClr>
                </a:solidFill>
                <a:latin typeface="Helvetica" pitchFamily="2" charset="0"/>
              </a:rPr>
              <a:t>McSharry</a:t>
            </a:r>
            <a:r>
              <a:rPr lang="en-US" altLang="zh-CN" sz="1000" dirty="0">
                <a:solidFill>
                  <a:schemeClr val="tx1">
                    <a:lumMod val="50000"/>
                    <a:lumOff val="50000"/>
                  </a:schemeClr>
                </a:solidFill>
                <a:latin typeface="Helvetica" pitchFamily="2" charset="0"/>
              </a:rPr>
              <a:t>, G. D. Clifford, L. </a:t>
            </a:r>
            <a:r>
              <a:rPr lang="en-US" altLang="zh-CN" sz="1000" dirty="0" err="1">
                <a:solidFill>
                  <a:schemeClr val="tx1">
                    <a:lumMod val="50000"/>
                    <a:lumOff val="50000"/>
                  </a:schemeClr>
                </a:solidFill>
                <a:latin typeface="Helvetica" pitchFamily="2" charset="0"/>
              </a:rPr>
              <a:t>Tarassenko</a:t>
            </a:r>
            <a:r>
              <a:rPr lang="en-US" altLang="zh-CN" sz="1000" dirty="0">
                <a:solidFill>
                  <a:schemeClr val="tx1">
                    <a:lumMod val="50000"/>
                    <a:lumOff val="50000"/>
                  </a:schemeClr>
                </a:solidFill>
                <a:latin typeface="Helvetica" pitchFamily="2" charset="0"/>
              </a:rPr>
              <a:t>, and L. A. Smith, “A dynamical model for generating synthetic electrocardiogram signals,” IEEE transactions on biomedical engineering, vol. 50, no. 3, pp. 289–294, Mar. 2003.</a:t>
            </a:r>
          </a:p>
        </p:txBody>
      </p:sp>
      <p:sp>
        <p:nvSpPr>
          <p:cNvPr id="18" name="Rectangle 17">
            <a:extLst>
              <a:ext uri="{FF2B5EF4-FFF2-40B4-BE49-F238E27FC236}">
                <a16:creationId xmlns:a16="http://schemas.microsoft.com/office/drawing/2014/main" id="{CD7EFE6F-5156-B01F-131F-DED25173896F}"/>
              </a:ext>
            </a:extLst>
          </p:cNvPr>
          <p:cNvSpPr/>
          <p:nvPr/>
        </p:nvSpPr>
        <p:spPr>
          <a:xfrm>
            <a:off x="2910285" y="3237565"/>
            <a:ext cx="1365382" cy="400110"/>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69EFBD95-BB15-DFED-A8AD-AB76EDE68793}"/>
              </a:ext>
            </a:extLst>
          </p:cNvPr>
          <p:cNvCxnSpPr>
            <a:cxnSpLocks/>
            <a:stCxn id="18" idx="2"/>
            <a:endCxn id="11" idx="1"/>
          </p:cNvCxnSpPr>
          <p:nvPr/>
        </p:nvCxnSpPr>
        <p:spPr>
          <a:xfrm>
            <a:off x="3592976" y="3637675"/>
            <a:ext cx="5271436" cy="1034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98BF5FB-0ABA-F923-652F-A19BFC2210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0" y="3837730"/>
            <a:ext cx="5423145" cy="1969946"/>
          </a:xfrm>
          <a:prstGeom prst="rect">
            <a:avLst/>
          </a:prstGeom>
        </p:spPr>
      </p:pic>
      <p:cxnSp>
        <p:nvCxnSpPr>
          <p:cNvPr id="24" name="Straight Arrow Connector 23">
            <a:extLst>
              <a:ext uri="{FF2B5EF4-FFF2-40B4-BE49-F238E27FC236}">
                <a16:creationId xmlns:a16="http://schemas.microsoft.com/office/drawing/2014/main" id="{B5F135E9-9B6B-3A57-18FA-BFB29E4C4856}"/>
              </a:ext>
            </a:extLst>
          </p:cNvPr>
          <p:cNvCxnSpPr>
            <a:cxnSpLocks/>
          </p:cNvCxnSpPr>
          <p:nvPr/>
        </p:nvCxnSpPr>
        <p:spPr>
          <a:xfrm>
            <a:off x="8864412" y="2818151"/>
            <a:ext cx="1513736" cy="788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2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CA6DC-C940-183C-7F3C-831EEB5822A2}"/>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2D2B984-5AF5-19D7-8381-F2D2C75907D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50B9A31-88E6-38C5-2D35-5C26A7FAD3C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B8C0F2C-736C-E4D4-47D1-BBD37BF013AF}"/>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18</a:t>
            </a:fld>
            <a:endParaRPr lang="zh-CN" altLang="en-US"/>
          </a:p>
        </p:txBody>
      </p:sp>
      <p:sp>
        <p:nvSpPr>
          <p:cNvPr id="13" name="Rectangle 6">
            <a:extLst>
              <a:ext uri="{FF2B5EF4-FFF2-40B4-BE49-F238E27FC236}">
                <a16:creationId xmlns:a16="http://schemas.microsoft.com/office/drawing/2014/main" id="{C0CDF97D-373B-9F47-AE66-9FE91CD7B9A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C241C50F-788A-224C-87BD-1D032AA04A9F}"/>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F0216AE4-CBC8-3AE4-3021-5DD216C81E1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3DC089B-678D-3C37-771A-7A970014184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117A9A0-AFBD-E59E-E5F9-98D3853C964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EE5FB573-E21F-FF34-7E05-536F19F5DAD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656E152-F72A-691D-9342-B33F7E537FEC}"/>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2B6CE5B8-0E1D-1363-2C79-63BA78D5163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9623712-92E5-9F76-FD94-A43AD83022A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F029F33-68E4-EBB3-2E8B-42131AEB92B4}"/>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F223DE7-FF06-D837-2B34-314B5D93E4A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1FFF2C74-3297-CFAF-5CE5-3C72AA034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473" y="3643451"/>
            <a:ext cx="2687400" cy="2509426"/>
          </a:xfrm>
          <a:prstGeom prst="rect">
            <a:avLst/>
          </a:prstGeom>
        </p:spPr>
      </p:pic>
      <p:pic>
        <p:nvPicPr>
          <p:cNvPr id="11" name="Picture 10">
            <a:extLst>
              <a:ext uri="{FF2B5EF4-FFF2-40B4-BE49-F238E27FC236}">
                <a16:creationId xmlns:a16="http://schemas.microsoft.com/office/drawing/2014/main" id="{2C6F5495-DC8F-7796-E81A-130F6E252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659" y="3636288"/>
            <a:ext cx="2459941" cy="2543977"/>
          </a:xfrm>
          <a:prstGeom prst="rect">
            <a:avLst/>
          </a:prstGeom>
        </p:spPr>
      </p:pic>
      <p:pic>
        <p:nvPicPr>
          <p:cNvPr id="12" name="Picture 11">
            <a:extLst>
              <a:ext uri="{FF2B5EF4-FFF2-40B4-BE49-F238E27FC236}">
                <a16:creationId xmlns:a16="http://schemas.microsoft.com/office/drawing/2014/main" id="{4E03C922-344C-EEEF-8CCF-FC75E4512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95" y="3614002"/>
            <a:ext cx="5609735" cy="2408368"/>
          </a:xfrm>
          <a:prstGeom prst="rect">
            <a:avLst/>
          </a:prstGeom>
        </p:spPr>
      </p:pic>
      <p:pic>
        <p:nvPicPr>
          <p:cNvPr id="18" name="Picture 17">
            <a:extLst>
              <a:ext uri="{FF2B5EF4-FFF2-40B4-BE49-F238E27FC236}">
                <a16:creationId xmlns:a16="http://schemas.microsoft.com/office/drawing/2014/main" id="{0C0EEF57-72F7-C4A0-ACD3-3EBAE9CBA356}"/>
              </a:ext>
            </a:extLst>
          </p:cNvPr>
          <p:cNvPicPr>
            <a:picLocks noChangeAspect="1"/>
          </p:cNvPicPr>
          <p:nvPr/>
        </p:nvPicPr>
        <p:blipFill>
          <a:blip r:embed="rId7"/>
          <a:stretch>
            <a:fillRect/>
          </a:stretch>
        </p:blipFill>
        <p:spPr>
          <a:xfrm>
            <a:off x="99695" y="1474469"/>
            <a:ext cx="8874068" cy="1456326"/>
          </a:xfrm>
          <a:prstGeom prst="rect">
            <a:avLst/>
          </a:prstGeom>
        </p:spPr>
      </p:pic>
      <p:pic>
        <p:nvPicPr>
          <p:cNvPr id="22" name="Picture 21">
            <a:extLst>
              <a:ext uri="{FF2B5EF4-FFF2-40B4-BE49-F238E27FC236}">
                <a16:creationId xmlns:a16="http://schemas.microsoft.com/office/drawing/2014/main" id="{66F0DC84-924B-3F6A-4CC9-48931654D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4756" y="1095738"/>
            <a:ext cx="2384117" cy="2270973"/>
          </a:xfrm>
          <a:prstGeom prst="rect">
            <a:avLst/>
          </a:prstGeom>
        </p:spPr>
      </p:pic>
    </p:spTree>
    <p:extLst>
      <p:ext uri="{BB962C8B-B14F-4D97-AF65-F5344CB8AC3E}">
        <p14:creationId xmlns:p14="http://schemas.microsoft.com/office/powerpoint/2010/main" val="4000789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EAF4-E9C6-0623-15B5-3E0824FC195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82F3D5F-DAB7-21D6-70C1-A79DA1F9288D}"/>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378A789-C2AE-691E-B465-9D695370073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25E15A9-9EDB-6D63-5E70-D80289F4A72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19</a:t>
            </a:fld>
            <a:endParaRPr lang="zh-CN" altLang="en-US"/>
          </a:p>
        </p:txBody>
      </p:sp>
      <p:pic>
        <p:nvPicPr>
          <p:cNvPr id="12" name="Picture 6">
            <a:extLst>
              <a:ext uri="{FF2B5EF4-FFF2-40B4-BE49-F238E27FC236}">
                <a16:creationId xmlns:a16="http://schemas.microsoft.com/office/drawing/2014/main" id="{E835AA52-6178-6145-0DEF-B4BAA47E5B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B0580FDA-C457-9342-0A51-F64D08E78E9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28CB1D9-4F66-BBE2-B3FF-45D5223CE70C}"/>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7D223D36-AF56-1DFE-CE41-87FC2426C0F1}"/>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65C31E7-A2E5-303D-6C39-FFA6D5D1B73B}"/>
              </a:ext>
            </a:extLst>
          </p:cNvPr>
          <p:cNvSpPr/>
          <p:nvPr/>
        </p:nvSpPr>
        <p:spPr>
          <a:xfrm>
            <a:off x="6904540"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261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377985D-4121-DD45-9FFC-BF36B4E83E82}"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689313" y="1896274"/>
            <a:ext cx="10937358"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1</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cs typeface="Times New Roman Bold" panose="02020603050405020304" charset="0"/>
              </a:rPr>
              <a:t>Background and </a:t>
            </a:r>
            <a:r>
              <a:rPr lang="en-US" altLang="zh-CN" sz="4000" b="1" dirty="0">
                <a:latin typeface="Times New Roman Bold" panose="02020603050405020304" charset="0"/>
                <a:cs typeface="Times New Roman Bold" panose="02020603050405020304" charset="0"/>
                <a:sym typeface="+mn-ea"/>
              </a:rPr>
              <a:t>Challenges</a:t>
            </a:r>
            <a:endParaRPr lang="en-US" altLang="zh-CN" sz="2200" b="1" dirty="0">
              <a:solidFill>
                <a:srgbClr val="010044"/>
              </a:solidFill>
              <a:sym typeface="+mn-ea"/>
            </a:endParaRPr>
          </a:p>
        </p:txBody>
      </p:sp>
      <p:sp>
        <p:nvSpPr>
          <p:cNvPr id="8" name="副标题 7">
            <a:extLst>
              <a:ext uri="{FF2B5EF4-FFF2-40B4-BE49-F238E27FC236}">
                <a16:creationId xmlns:a16="http://schemas.microsoft.com/office/drawing/2014/main" id="{55A3160A-20FF-794E-854C-E4FEBF183911}"/>
              </a:ext>
            </a:extLst>
          </p:cNvPr>
          <p:cNvSpPr txBox="1">
            <a:spLocks/>
          </p:cNvSpPr>
          <p:nvPr/>
        </p:nvSpPr>
        <p:spPr>
          <a:xfrm>
            <a:off x="4227748" y="2916571"/>
            <a:ext cx="6593490" cy="1634881"/>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1</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Background</a:t>
            </a: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2</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Gaps</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and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Contributions</a:t>
            </a:r>
          </a:p>
          <a:p>
            <a:pPr marL="0" indent="0">
              <a:lnSpc>
                <a:spcPct val="120000"/>
              </a:lnSpc>
              <a:buNone/>
            </a:pPr>
            <a:endParaRPr lang="en-US" altLang="zh-CN" sz="2000" b="1" dirty="0">
              <a:latin typeface="Times New Roman Bold" panose="02020603050405020304" charset="0"/>
              <a:cs typeface="Times New Roman Bold" panose="02020603050405020304" charset="0"/>
              <a:sym typeface="+mn-ea"/>
            </a:endParaRPr>
          </a:p>
        </p:txBody>
      </p:sp>
    </p:spTree>
    <p:extLst>
      <p:ext uri="{BB962C8B-B14F-4D97-AF65-F5344CB8AC3E}">
        <p14:creationId xmlns:p14="http://schemas.microsoft.com/office/powerpoint/2010/main" val="326601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C58B0-77CB-9F5B-C9F7-A42D951691E1}"/>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A57323E-8F07-911C-5115-12E7971C6D8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2251FCC-6D68-47D8-D476-B2C4EB7935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7CBE4C5-FE2E-F6D5-7DD2-09D1C5CB935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20</a:t>
            </a:fld>
            <a:endParaRPr lang="zh-CN" altLang="en-US"/>
          </a:p>
        </p:txBody>
      </p:sp>
      <p:sp>
        <p:nvSpPr>
          <p:cNvPr id="13" name="Rectangle 6">
            <a:extLst>
              <a:ext uri="{FF2B5EF4-FFF2-40B4-BE49-F238E27FC236}">
                <a16:creationId xmlns:a16="http://schemas.microsoft.com/office/drawing/2014/main" id="{C3D927A8-A43E-A3D0-483D-1FF0A66C944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92997314-0B1C-1E90-37E1-D92CFF7E936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15D8BC24-335D-874C-2D51-5C5910BC7AC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086369B-B33D-3F87-0542-EB81A2B9ED4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E4D7BB1-4946-2017-C96F-CF4B6C1F273F}"/>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5097AE8-163D-920B-ADBA-E62181004224}"/>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BDF812D-E3F9-C62E-0AB2-FAEB372F016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9248022-9576-5401-4CFA-D7904F78822D}"/>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45561FC-DA6F-7D41-EF3A-B7A18875799B}"/>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7D990B9B-D767-6928-71A1-722406EAD64F}"/>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2A8EA1-B7A7-415B-9210-BB49B59DB77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0C7B7A12-C9EC-89CC-9733-FF6236C7A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747" y="3239808"/>
            <a:ext cx="3668803" cy="2127005"/>
          </a:xfrm>
          <a:prstGeom prst="rect">
            <a:avLst/>
          </a:prstGeom>
        </p:spPr>
      </p:pic>
      <p:pic>
        <p:nvPicPr>
          <p:cNvPr id="6" name="Picture 5">
            <a:extLst>
              <a:ext uri="{FF2B5EF4-FFF2-40B4-BE49-F238E27FC236}">
                <a16:creationId xmlns:a16="http://schemas.microsoft.com/office/drawing/2014/main" id="{0F4A249D-1572-35A0-6890-5031C6C03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543" y="3239809"/>
            <a:ext cx="3390492" cy="2047294"/>
          </a:xfrm>
          <a:prstGeom prst="rect">
            <a:avLst/>
          </a:prstGeom>
        </p:spPr>
      </p:pic>
      <p:sp>
        <p:nvSpPr>
          <p:cNvPr id="8" name="TextBox 7">
            <a:extLst>
              <a:ext uri="{FF2B5EF4-FFF2-40B4-BE49-F238E27FC236}">
                <a16:creationId xmlns:a16="http://schemas.microsoft.com/office/drawing/2014/main" id="{09EB78B2-D658-1685-B0E0-E508455FE1BE}"/>
              </a:ext>
            </a:extLst>
          </p:cNvPr>
          <p:cNvSpPr txBox="1"/>
          <p:nvPr/>
        </p:nvSpPr>
        <p:spPr>
          <a:xfrm>
            <a:off x="5221190" y="5246870"/>
            <a:ext cx="1749619"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Well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Aligned</a:t>
            </a:r>
          </a:p>
        </p:txBody>
      </p:sp>
      <p:sp>
        <p:nvSpPr>
          <p:cNvPr id="17" name="TextBox 16">
            <a:extLst>
              <a:ext uri="{FF2B5EF4-FFF2-40B4-BE49-F238E27FC236}">
                <a16:creationId xmlns:a16="http://schemas.microsoft.com/office/drawing/2014/main" id="{E4F7568A-CB51-2E17-7EA5-31EBDE7A1B87}"/>
              </a:ext>
            </a:extLst>
          </p:cNvPr>
          <p:cNvSpPr txBox="1"/>
          <p:nvPr/>
        </p:nvSpPr>
        <p:spPr>
          <a:xfrm>
            <a:off x="9231547" y="5216789"/>
            <a:ext cx="1501306"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Misaligned</a:t>
            </a:r>
          </a:p>
        </p:txBody>
      </p:sp>
      <p:pic>
        <p:nvPicPr>
          <p:cNvPr id="19" name="Picture 18">
            <a:extLst>
              <a:ext uri="{FF2B5EF4-FFF2-40B4-BE49-F238E27FC236}">
                <a16:creationId xmlns:a16="http://schemas.microsoft.com/office/drawing/2014/main" id="{B0A43D59-B6AD-2F15-5E4C-9CCE2305097B}"/>
              </a:ext>
            </a:extLst>
          </p:cNvPr>
          <p:cNvPicPr>
            <a:picLocks noChangeAspect="1"/>
          </p:cNvPicPr>
          <p:nvPr/>
        </p:nvPicPr>
        <p:blipFill>
          <a:blip r:embed="rId6"/>
          <a:stretch>
            <a:fillRect/>
          </a:stretch>
        </p:blipFill>
        <p:spPr>
          <a:xfrm>
            <a:off x="293558" y="3191603"/>
            <a:ext cx="3530600" cy="2095500"/>
          </a:xfrm>
          <a:prstGeom prst="rect">
            <a:avLst/>
          </a:prstGeom>
        </p:spPr>
      </p:pic>
      <p:sp>
        <p:nvSpPr>
          <p:cNvPr id="23" name="文本框 14">
            <a:extLst>
              <a:ext uri="{FF2B5EF4-FFF2-40B4-BE49-F238E27FC236}">
                <a16:creationId xmlns:a16="http://schemas.microsoft.com/office/drawing/2014/main" id="{E72FC117-DA50-96F9-E895-FEE05624AB42}"/>
              </a:ext>
            </a:extLst>
          </p:cNvPr>
          <p:cNvSpPr txBox="1"/>
          <p:nvPr/>
        </p:nvSpPr>
        <p:spPr>
          <a:xfrm>
            <a:off x="95779" y="831295"/>
            <a:ext cx="11877261" cy="1819922"/>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long-term</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 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lacks</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theoretical explanation.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robustness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is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never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considered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validated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DL</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itself.</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misalignment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issue</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based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single</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cycle.</a:t>
            </a:r>
          </a:p>
        </p:txBody>
      </p:sp>
      <p:sp>
        <p:nvSpPr>
          <p:cNvPr id="24" name="TextBox 23">
            <a:extLst>
              <a:ext uri="{FF2B5EF4-FFF2-40B4-BE49-F238E27FC236}">
                <a16:creationId xmlns:a16="http://schemas.microsoft.com/office/drawing/2014/main" id="{9C4B5F92-3C9B-FE3D-89BF-C2D079B088EF}"/>
              </a:ext>
            </a:extLst>
          </p:cNvPr>
          <p:cNvSpPr txBox="1"/>
          <p:nvPr/>
        </p:nvSpPr>
        <p:spPr>
          <a:xfrm>
            <a:off x="1371129" y="5246870"/>
            <a:ext cx="2164650"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Distorted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noise</a:t>
            </a:r>
          </a:p>
        </p:txBody>
      </p:sp>
    </p:spTree>
    <p:extLst>
      <p:ext uri="{BB962C8B-B14F-4D97-AF65-F5344CB8AC3E}">
        <p14:creationId xmlns:p14="http://schemas.microsoft.com/office/powerpoint/2010/main" val="339933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3F3F5-A7F7-84C0-FE8B-D960FA330B9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4CF234-ECFD-FD9D-A672-162DB36468E3}"/>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2D109D8-D484-76BC-DEF4-125B1A3AEC85}"/>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98B8854-F048-1955-4C10-76246925BA3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21</a:t>
            </a:fld>
            <a:endParaRPr lang="zh-CN" altLang="en-US"/>
          </a:p>
        </p:txBody>
      </p:sp>
      <p:sp>
        <p:nvSpPr>
          <p:cNvPr id="13" name="Rectangle 6">
            <a:extLst>
              <a:ext uri="{FF2B5EF4-FFF2-40B4-BE49-F238E27FC236}">
                <a16:creationId xmlns:a16="http://schemas.microsoft.com/office/drawing/2014/main" id="{B16CB394-023D-396B-47BE-C22ABFA4649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62A5F83-6361-53CB-D353-E2B8C96127B1}"/>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C7C6C62-9E8F-2FD8-9C04-1E021CAB64BD}"/>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363518EC-0EFC-01BF-3969-82EDAD78E03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C5E0D9F-98FA-8494-D1F3-4EA6F257123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917B2FDC-D995-F11B-8BB0-2D07FA0A4D7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DE72651-C8B4-5D17-80C2-3F10EC3E277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C8E64FE-C0F5-44D8-7EA5-9BB011E6ECE2}"/>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81B7E21-1591-E8D6-A0A1-2E33A96EDF8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61CAB31-B9CE-F59B-9AB3-40A1EDDBEDC1}"/>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0B8B49B-748E-E618-E648-C4197723F6A6}"/>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25" name="TextBox 24">
            <a:extLst>
              <a:ext uri="{FF2B5EF4-FFF2-40B4-BE49-F238E27FC236}">
                <a16:creationId xmlns:a16="http://schemas.microsoft.com/office/drawing/2014/main" id="{FD205D26-2720-2357-4769-530F92706DC2}"/>
              </a:ext>
            </a:extLst>
          </p:cNvPr>
          <p:cNvSpPr txBox="1"/>
          <p:nvPr/>
        </p:nvSpPr>
        <p:spPr>
          <a:xfrm>
            <a:off x="52309" y="843378"/>
            <a:ext cx="11457204" cy="2612446"/>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Model the radar-based ECG reconstruction </a:t>
            </a:r>
            <a:r>
              <a:rPr lang="en-US" altLang="zh-CN" kern="100" dirty="0">
                <a:solidFill>
                  <a:srgbClr val="FF0000"/>
                </a:solidFill>
                <a:latin typeface="Times New Roman" panose="02020603050405020304" pitchFamily="18" charset="0"/>
              </a:rPr>
              <a:t>into three tasks </a:t>
            </a:r>
            <a:r>
              <a:rPr lang="en-US" altLang="zh-CN" kern="100" dirty="0">
                <a:latin typeface="Times New Roman" panose="02020603050405020304" pitchFamily="18" charset="0"/>
              </a:rPr>
              <a:t>and designs an MTL framework named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-MTL to</a:t>
            </a:r>
            <a:r>
              <a:rPr lang="zh-CN" altLang="en-US" kern="100" dirty="0">
                <a:latin typeface="Times New Roman" panose="02020603050405020304" pitchFamily="18" charset="0"/>
              </a:rPr>
              <a:t> </a:t>
            </a:r>
            <a:r>
              <a:rPr lang="en-US" altLang="zh-CN" kern="100" dirty="0">
                <a:latin typeface="Times New Roman" panose="02020603050405020304" pitchFamily="18" charset="0"/>
              </a:rPr>
              <a:t>avoid the reintroduction of the time-domain noises and hence improving the noise robustness.</a:t>
            </a:r>
          </a:p>
          <a:p>
            <a:pPr marL="457200" indent="-457200" algn="just">
              <a:lnSpc>
                <a:spcPct val="150000"/>
              </a:lnSpc>
              <a:spcBef>
                <a:spcPts val="250"/>
              </a:spcBef>
              <a:buAutoNum type="arabicPeriod"/>
            </a:pPr>
            <a:r>
              <a:rPr lang="en-US" altLang="zh-CN" kern="100" dirty="0">
                <a:latin typeface="Times New Roman" panose="02020603050405020304" pitchFamily="18" charset="0"/>
              </a:rPr>
              <a:t>A novel optimization strategy</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eccentric gradient alignment (EGA) </a:t>
            </a:r>
            <a:r>
              <a:rPr lang="en-US" altLang="zh-CN" kern="100" dirty="0">
                <a:latin typeface="Times New Roman" panose="02020603050405020304" pitchFamily="18" charset="0"/>
              </a:rPr>
              <a:t>is proposed for MTL learning by </a:t>
            </a:r>
            <a:r>
              <a:rPr lang="en-US" altLang="zh-CN" kern="100" dirty="0">
                <a:solidFill>
                  <a:srgbClr val="FF0000"/>
                </a:solidFill>
                <a:latin typeface="Times New Roman" panose="02020603050405020304" pitchFamily="18" charset="0"/>
              </a:rPr>
              <a:t>eccentrically aligning the task gradients</a:t>
            </a:r>
            <a:r>
              <a:rPr lang="en-US" altLang="zh-CN" kern="100" dirty="0">
                <a:latin typeface="Times New Roman" panose="02020603050405020304" pitchFamily="18" charset="0"/>
              </a:rPr>
              <a:t>, </a:t>
            </a:r>
            <a:r>
              <a:rPr lang="en-US" altLang="zh-CN" sz="1800" kern="100" dirty="0">
                <a:latin typeface="Times New Roman" panose="02020603050405020304" pitchFamily="18" charset="0"/>
              </a:rPr>
              <a:t>aiming to </a:t>
            </a:r>
            <a:r>
              <a:rPr lang="en-US" altLang="zh-CN" sz="1800" kern="100" dirty="0">
                <a:solidFill>
                  <a:srgbClr val="FF0000"/>
                </a:solidFill>
                <a:latin typeface="Times New Roman" panose="02020603050405020304" pitchFamily="18" charset="0"/>
              </a:rPr>
              <a:t>adaptively alter the task priority </a:t>
            </a:r>
            <a:r>
              <a:rPr lang="en-US" altLang="zh-CN" sz="1800" kern="100" dirty="0">
                <a:latin typeface="Times New Roman" panose="02020603050405020304" pitchFamily="18" charset="0"/>
              </a:rPr>
              <a:t>to ensure efficient learning progress for the tasks with disparate complexity while </a:t>
            </a:r>
            <a:r>
              <a:rPr lang="en-US" altLang="zh-CN" sz="1800" kern="100" dirty="0">
                <a:solidFill>
                  <a:srgbClr val="FF0000"/>
                </a:solidFill>
                <a:latin typeface="Times New Roman" panose="02020603050405020304" pitchFamily="18" charset="0"/>
              </a:rPr>
              <a:t>preventing the negative transfer phenomenon </a:t>
            </a:r>
            <a:r>
              <a:rPr lang="en-US" altLang="zh-CN" sz="1800" kern="100" dirty="0">
                <a:latin typeface="Times New Roman" panose="02020603050405020304" pitchFamily="18" charset="0"/>
              </a:rPr>
              <a:t>at the same time</a:t>
            </a:r>
            <a:r>
              <a:rPr lang="en-US" altLang="zh-CN" kern="100" dirty="0">
                <a:latin typeface="Times New Roman" panose="02020603050405020304" pitchFamily="18" charset="0"/>
              </a:rPr>
              <a:t>.</a:t>
            </a:r>
          </a:p>
        </p:txBody>
      </p:sp>
      <p:pic>
        <p:nvPicPr>
          <p:cNvPr id="26" name="Picture 25">
            <a:extLst>
              <a:ext uri="{FF2B5EF4-FFF2-40B4-BE49-F238E27FC236}">
                <a16:creationId xmlns:a16="http://schemas.microsoft.com/office/drawing/2014/main" id="{791E4BB1-47B8-603B-C69B-BC8EDD2FF089}"/>
              </a:ext>
            </a:extLst>
          </p:cNvPr>
          <p:cNvPicPr>
            <a:picLocks noChangeAspect="1"/>
          </p:cNvPicPr>
          <p:nvPr/>
        </p:nvPicPr>
        <p:blipFill>
          <a:blip r:embed="rId4"/>
          <a:srcRect/>
          <a:stretch/>
        </p:blipFill>
        <p:spPr>
          <a:xfrm>
            <a:off x="8550166" y="3831532"/>
            <a:ext cx="2824402" cy="1987289"/>
          </a:xfrm>
          <a:prstGeom prst="rect">
            <a:avLst/>
          </a:prstGeom>
        </p:spPr>
      </p:pic>
      <p:sp>
        <p:nvSpPr>
          <p:cNvPr id="27" name="TextBox 26">
            <a:extLst>
              <a:ext uri="{FF2B5EF4-FFF2-40B4-BE49-F238E27FC236}">
                <a16:creationId xmlns:a16="http://schemas.microsoft.com/office/drawing/2014/main" id="{CD9AD46D-303D-5C55-CF88-BBA1EF94E1FD}"/>
              </a:ext>
            </a:extLst>
          </p:cNvPr>
          <p:cNvSpPr txBox="1"/>
          <p:nvPr/>
        </p:nvSpPr>
        <p:spPr>
          <a:xfrm>
            <a:off x="1947129" y="5840858"/>
            <a:ext cx="2743199" cy="369332"/>
          </a:xfrm>
          <a:prstGeom prst="rect">
            <a:avLst/>
          </a:prstGeom>
          <a:noFill/>
        </p:spPr>
        <p:txBody>
          <a:bodyPr wrap="square">
            <a:spAutoFit/>
          </a:bodyPr>
          <a:lstStyle/>
          <a:p>
            <a:pPr algn="ctr"/>
            <a:r>
              <a:rPr lang="en-US" altLang="zh-CN" kern="100" dirty="0">
                <a:latin typeface="Times New Roman" panose="02020603050405020304" pitchFamily="18" charset="0"/>
              </a:rPr>
              <a:t>Morphological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grpSp>
        <p:nvGrpSpPr>
          <p:cNvPr id="28" name="Group 27">
            <a:extLst>
              <a:ext uri="{FF2B5EF4-FFF2-40B4-BE49-F238E27FC236}">
                <a16:creationId xmlns:a16="http://schemas.microsoft.com/office/drawing/2014/main" id="{B6F16AA7-33A8-5674-009B-F3A3C531E103}"/>
              </a:ext>
            </a:extLst>
          </p:cNvPr>
          <p:cNvGrpSpPr/>
          <p:nvPr/>
        </p:nvGrpSpPr>
        <p:grpSpPr>
          <a:xfrm>
            <a:off x="2195152" y="3897706"/>
            <a:ext cx="2354219" cy="1775854"/>
            <a:chOff x="769799" y="5261504"/>
            <a:chExt cx="1337059" cy="878316"/>
          </a:xfrm>
        </p:grpSpPr>
        <p:grpSp>
          <p:nvGrpSpPr>
            <p:cNvPr id="29" name="Group 28">
              <a:extLst>
                <a:ext uri="{FF2B5EF4-FFF2-40B4-BE49-F238E27FC236}">
                  <a16:creationId xmlns:a16="http://schemas.microsoft.com/office/drawing/2014/main" id="{83164273-CDE7-D99F-9279-7B9C30932AE2}"/>
                </a:ext>
              </a:extLst>
            </p:cNvPr>
            <p:cNvGrpSpPr/>
            <p:nvPr/>
          </p:nvGrpSpPr>
          <p:grpSpPr>
            <a:xfrm>
              <a:off x="769799" y="5261504"/>
              <a:ext cx="1337059" cy="878316"/>
              <a:chOff x="234948" y="5188640"/>
              <a:chExt cx="1280693" cy="527735"/>
            </a:xfrm>
          </p:grpSpPr>
          <p:pic>
            <p:nvPicPr>
              <p:cNvPr id="31" name="Picture 30">
                <a:extLst>
                  <a:ext uri="{FF2B5EF4-FFF2-40B4-BE49-F238E27FC236}">
                    <a16:creationId xmlns:a16="http://schemas.microsoft.com/office/drawing/2014/main" id="{648F5754-EDEB-04AC-92FF-E4D0F13580F3}"/>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579641" y="5188640"/>
                <a:ext cx="936000" cy="318101"/>
              </a:xfrm>
              <a:prstGeom prst="rect">
                <a:avLst/>
              </a:prstGeom>
            </p:spPr>
          </p:pic>
          <p:pic>
            <p:nvPicPr>
              <p:cNvPr id="32" name="Picture 31">
                <a:extLst>
                  <a:ext uri="{FF2B5EF4-FFF2-40B4-BE49-F238E27FC236}">
                    <a16:creationId xmlns:a16="http://schemas.microsoft.com/office/drawing/2014/main" id="{D5A46597-9CAC-D56C-8C48-8BFEE1EBFCE6}"/>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388395" y="5286277"/>
                <a:ext cx="936000" cy="360000"/>
              </a:xfrm>
              <a:prstGeom prst="rect">
                <a:avLst/>
              </a:prstGeom>
            </p:spPr>
          </p:pic>
          <p:pic>
            <p:nvPicPr>
              <p:cNvPr id="33" name="Picture 32">
                <a:extLst>
                  <a:ext uri="{FF2B5EF4-FFF2-40B4-BE49-F238E27FC236}">
                    <a16:creationId xmlns:a16="http://schemas.microsoft.com/office/drawing/2014/main" id="{5116407A-E168-257A-E4E6-48974718324C}"/>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234948" y="5356375"/>
                <a:ext cx="936000" cy="360000"/>
              </a:xfrm>
              <a:prstGeom prst="rect">
                <a:avLst/>
              </a:prstGeom>
            </p:spPr>
          </p:pic>
        </p:grpSp>
        <p:sp>
          <p:nvSpPr>
            <p:cNvPr id="30" name="TextBox 29">
              <a:extLst>
                <a:ext uri="{FF2B5EF4-FFF2-40B4-BE49-F238E27FC236}">
                  <a16:creationId xmlns:a16="http://schemas.microsoft.com/office/drawing/2014/main" id="{CFBDA0E1-AD92-696E-678C-A8814D319093}"/>
                </a:ext>
              </a:extLst>
            </p:cNvPr>
            <p:cNvSpPr txBox="1"/>
            <p:nvPr/>
          </p:nvSpPr>
          <p:spPr>
            <a:xfrm rot="18226598">
              <a:off x="1522344" y="5641359"/>
              <a:ext cx="352602" cy="246221"/>
            </a:xfrm>
            <a:prstGeom prst="rect">
              <a:avLst/>
            </a:prstGeom>
            <a:noFill/>
          </p:spPr>
          <p:txBody>
            <a:bodyPr wrap="square" lIns="0" tIns="0" rIns="0" bIns="0">
              <a:spAutoFit/>
            </a:bodyPr>
            <a:lstStyle/>
            <a:p>
              <a:pPr algn="ctr"/>
              <a:r>
                <a:rPr lang="en-US" altLang="zh-CN" sz="1600" dirty="0"/>
                <a:t>…</a:t>
              </a:r>
              <a:endParaRPr lang="en-CN" sz="1600" dirty="0"/>
            </a:p>
          </p:txBody>
        </p:sp>
      </p:grpSp>
      <p:pic>
        <p:nvPicPr>
          <p:cNvPr id="35" name="Picture 34">
            <a:extLst>
              <a:ext uri="{FF2B5EF4-FFF2-40B4-BE49-F238E27FC236}">
                <a16:creationId xmlns:a16="http://schemas.microsoft.com/office/drawing/2014/main" id="{8ECAE7F5-EC21-10A9-539A-438C280E83F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948369" y="3831532"/>
            <a:ext cx="2935362" cy="2040435"/>
          </a:xfrm>
          <a:prstGeom prst="rect">
            <a:avLst/>
          </a:prstGeom>
        </p:spPr>
      </p:pic>
      <p:sp>
        <p:nvSpPr>
          <p:cNvPr id="36" name="TextBox 416">
            <a:extLst>
              <a:ext uri="{FF2B5EF4-FFF2-40B4-BE49-F238E27FC236}">
                <a16:creationId xmlns:a16="http://schemas.microsoft.com/office/drawing/2014/main" id="{815B37F1-6F3F-A276-E46E-45DAF81D678A}"/>
              </a:ext>
            </a:extLst>
          </p:cNvPr>
          <p:cNvSpPr txBox="1"/>
          <p:nvPr/>
        </p:nvSpPr>
        <p:spPr>
          <a:xfrm>
            <a:off x="5141839" y="5839618"/>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Anchor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7" name="TextBox 421">
            <a:extLst>
              <a:ext uri="{FF2B5EF4-FFF2-40B4-BE49-F238E27FC236}">
                <a16:creationId xmlns:a16="http://schemas.microsoft.com/office/drawing/2014/main" id="{C820330D-EE85-0009-D77D-CB2C80B1E2B6}"/>
              </a:ext>
            </a:extLst>
          </p:cNvPr>
          <p:cNvSpPr txBox="1"/>
          <p:nvPr/>
        </p:nvSpPr>
        <p:spPr>
          <a:xfrm>
            <a:off x="8669481" y="5839000"/>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Cycle</a:t>
            </a:r>
            <a:r>
              <a:rPr lang="zh-CN" altLang="en-US" kern="100" dirty="0">
                <a:latin typeface="Times New Roman" panose="02020603050405020304" pitchFamily="18" charset="0"/>
              </a:rPr>
              <a:t> </a:t>
            </a:r>
            <a:r>
              <a:rPr lang="en-US" altLang="zh-CN" kern="100" dirty="0">
                <a:latin typeface="Times New Roman" panose="02020603050405020304" pitchFamily="18" charset="0"/>
              </a:rPr>
              <a:t>Length</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8" name="TextBox 37">
            <a:extLst>
              <a:ext uri="{FF2B5EF4-FFF2-40B4-BE49-F238E27FC236}">
                <a16:creationId xmlns:a16="http://schemas.microsoft.com/office/drawing/2014/main" id="{6B297C22-2D2D-D595-FADB-BDDEBB14B46A}"/>
              </a:ext>
            </a:extLst>
          </p:cNvPr>
          <p:cNvSpPr txBox="1"/>
          <p:nvPr/>
        </p:nvSpPr>
        <p:spPr>
          <a:xfrm>
            <a:off x="-313417" y="4886390"/>
            <a:ext cx="2743199" cy="369332"/>
          </a:xfrm>
          <a:prstGeom prst="rect">
            <a:avLst/>
          </a:prstGeom>
          <a:noFill/>
        </p:spPr>
        <p:txBody>
          <a:bodyPr wrap="square">
            <a:spAutoFit/>
          </a:bodyPr>
          <a:lstStyle/>
          <a:p>
            <a:pPr algn="ctr"/>
            <a:r>
              <a:rPr lang="en-US" altLang="zh-CN" b="1" kern="100" dirty="0">
                <a:latin typeface="Times New Roman" panose="02020603050405020304" pitchFamily="18" charset="0"/>
              </a:rPr>
              <a:t>Three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Tasks:</a:t>
            </a:r>
          </a:p>
        </p:txBody>
      </p:sp>
    </p:spTree>
    <p:extLst>
      <p:ext uri="{BB962C8B-B14F-4D97-AF65-F5344CB8AC3E}">
        <p14:creationId xmlns:p14="http://schemas.microsoft.com/office/powerpoint/2010/main" val="620972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5A1A-6F23-ED8B-5CBF-712A7815D553}"/>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E8A40E0-0389-CFC5-B440-3FE4AE419BF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41FD47B-85E1-84DB-3507-532E610DAD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842EE71-54C4-C820-B677-5B4C87FD9E7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22</a:t>
            </a:fld>
            <a:endParaRPr lang="zh-CN" altLang="en-US"/>
          </a:p>
        </p:txBody>
      </p:sp>
      <p:sp>
        <p:nvSpPr>
          <p:cNvPr id="13" name="Rectangle 6">
            <a:extLst>
              <a:ext uri="{FF2B5EF4-FFF2-40B4-BE49-F238E27FC236}">
                <a16:creationId xmlns:a16="http://schemas.microsoft.com/office/drawing/2014/main" id="{975D81EE-0178-421C-A62E-D14067BC9B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AFB8A95-326F-6B38-31F8-F9A743A384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A6ED4E8D-C691-1F66-ACD2-7BE0CAB11FA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2890AF0-B948-E9E7-B59D-C7E7397C8C3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ABDB0DBE-7CAB-8FD4-ACB9-92524A1621A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0EAC215-E6AA-0B02-B01A-4967231CD39E}"/>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79F3A7C4-077E-0FC4-E9A1-8361D4CB1C94}"/>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68ADFEE9-3F8A-6916-DD78-F9089D4F2204}"/>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268DF3D2-60A1-ABCB-1614-9C2996A1ADD4}"/>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22D076A-AA78-6192-D501-B9CABCE837E9}"/>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1827CFEF-4B1F-C6C4-C345-0705027D7D83}"/>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r>
              <a:rPr lang="en-US" altLang="zh-CN" sz="2800" b="1" dirty="0">
                <a:solidFill>
                  <a:srgbClr val="000000"/>
                </a:solidFill>
                <a:effectLst/>
                <a:latin typeface="Times New Roman" panose="02020603050405020304" pitchFamily="18" charset="0"/>
              </a:rPr>
              <a:t>-MTL</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1EF834F8-F86D-2B6F-9C59-6A0B208D128A}"/>
              </a:ext>
            </a:extLst>
          </p:cNvPr>
          <p:cNvPicPr>
            <a:picLocks noChangeAspect="1"/>
          </p:cNvPicPr>
          <p:nvPr/>
        </p:nvPicPr>
        <p:blipFill>
          <a:blip r:embed="rId4"/>
          <a:stretch>
            <a:fillRect/>
          </a:stretch>
        </p:blipFill>
        <p:spPr>
          <a:xfrm>
            <a:off x="522759" y="1040978"/>
            <a:ext cx="11146482" cy="4929037"/>
          </a:xfrm>
          <a:prstGeom prst="rect">
            <a:avLst/>
          </a:prstGeom>
        </p:spPr>
      </p:pic>
      <p:sp>
        <p:nvSpPr>
          <p:cNvPr id="7" name="文本框 14">
            <a:extLst>
              <a:ext uri="{FF2B5EF4-FFF2-40B4-BE49-F238E27FC236}">
                <a16:creationId xmlns:a16="http://schemas.microsoft.com/office/drawing/2014/main" id="{4F149ED6-1689-7C0B-74C2-F03491E32005}"/>
              </a:ext>
            </a:extLst>
          </p:cNvPr>
          <p:cNvSpPr txBox="1"/>
          <p:nvPr/>
        </p:nvSpPr>
        <p:spPr>
          <a:xfrm>
            <a:off x="4874666" y="5950348"/>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Framework</a:t>
            </a:r>
            <a:r>
              <a:rPr lang="zh-CN" altLang="en-US" kern="100" dirty="0">
                <a:latin typeface="Times New Roman" panose="02020603050405020304" pitchFamily="18" charset="0"/>
              </a:rPr>
              <a:t> </a:t>
            </a:r>
            <a:r>
              <a:rPr lang="en-US" altLang="zh-CN" kern="100" dirty="0">
                <a:latin typeface="Times New Roman" panose="02020603050405020304" pitchFamily="18" charset="0"/>
              </a:rPr>
              <a:t>Overview</a:t>
            </a:r>
          </a:p>
        </p:txBody>
      </p:sp>
    </p:spTree>
    <p:extLst>
      <p:ext uri="{BB962C8B-B14F-4D97-AF65-F5344CB8AC3E}">
        <p14:creationId xmlns:p14="http://schemas.microsoft.com/office/powerpoint/2010/main" val="207103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7201-E3F4-CC88-B8FF-45E9867C3AE9}"/>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FFFECF5-7FFC-FA6D-3DDE-D85F5D4004FD}"/>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FA1260C-E5DE-C862-7828-7FA8313B5946}"/>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CFD7363-E4FB-CD83-7857-9A821B771F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23</a:t>
            </a:fld>
            <a:endParaRPr lang="zh-CN" altLang="en-US"/>
          </a:p>
        </p:txBody>
      </p:sp>
      <p:sp>
        <p:nvSpPr>
          <p:cNvPr id="13" name="Rectangle 6">
            <a:extLst>
              <a:ext uri="{FF2B5EF4-FFF2-40B4-BE49-F238E27FC236}">
                <a16:creationId xmlns:a16="http://schemas.microsoft.com/office/drawing/2014/main" id="{433ABECC-E4D3-FDB0-7E0F-8648D96D36C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EC01775-5005-BC75-4389-58CA397EB2B4}"/>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5D30612-F030-53CE-FF26-95F591B198E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7D3DD339-6407-5B4D-91A6-48F41A35D6D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2BB41A8E-B1CD-E878-FD4A-D55B8AC09FA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438A6BF-1E07-EDA2-0D59-1BC4003D186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F3B08A5F-65E3-6CC0-AF62-68F80606513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821701EA-24AF-E377-B37F-24563134ABC5}"/>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7AF6EC3-F953-6160-E42F-889FF1324DA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CC6F7384-93F4-3F3D-E152-2C335A7AADF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577738B-73E2-EF56-8282-7C1B35FDE14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EGA</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94283BDA-3AB4-EB4C-B49C-FB1C2528B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32" y="976383"/>
            <a:ext cx="3401035" cy="3275071"/>
          </a:xfrm>
          <a:prstGeom prst="rect">
            <a:avLst/>
          </a:prstGeom>
        </p:spPr>
      </p:pic>
      <p:pic>
        <p:nvPicPr>
          <p:cNvPr id="6" name="Picture 5">
            <a:extLst>
              <a:ext uri="{FF2B5EF4-FFF2-40B4-BE49-F238E27FC236}">
                <a16:creationId xmlns:a16="http://schemas.microsoft.com/office/drawing/2014/main" id="{CF523053-17CC-E2DC-CAFF-665BC57EFF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8574" y="925875"/>
            <a:ext cx="3593750" cy="3673219"/>
          </a:xfrm>
          <a:prstGeom prst="rect">
            <a:avLst/>
          </a:prstGeom>
        </p:spPr>
      </p:pic>
      <p:pic>
        <p:nvPicPr>
          <p:cNvPr id="7" name="Picture 6">
            <a:extLst>
              <a:ext uri="{FF2B5EF4-FFF2-40B4-BE49-F238E27FC236}">
                <a16:creationId xmlns:a16="http://schemas.microsoft.com/office/drawing/2014/main" id="{EAA1043B-7F78-CEAD-29B9-0590C4D4F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851" y="925876"/>
            <a:ext cx="3303044" cy="3376084"/>
          </a:xfrm>
          <a:prstGeom prst="rect">
            <a:avLst/>
          </a:prstGeom>
        </p:spPr>
      </p:pic>
      <p:sp>
        <p:nvSpPr>
          <p:cNvPr id="8" name="TextBox 7">
            <a:extLst>
              <a:ext uri="{FF2B5EF4-FFF2-40B4-BE49-F238E27FC236}">
                <a16:creationId xmlns:a16="http://schemas.microsoft.com/office/drawing/2014/main" id="{4E478FAD-74E3-DCE5-4E61-5FE238D84886}"/>
              </a:ext>
            </a:extLst>
          </p:cNvPr>
          <p:cNvSpPr txBox="1"/>
          <p:nvPr/>
        </p:nvSpPr>
        <p:spPr>
          <a:xfrm>
            <a:off x="127238" y="4390232"/>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(a) Original gradient space with </a:t>
            </a:r>
            <a:r>
              <a:rPr lang="en-US" altLang="zh-CN" dirty="0">
                <a:solidFill>
                  <a:srgbClr val="FF0000"/>
                </a:solidFill>
                <a:latin typeface="Times New Roman Bold" panose="02020603050405020304" charset="0"/>
                <a:cs typeface="Times New Roman Bold" panose="02020603050405020304" charset="0"/>
                <a:sym typeface="+mn-ea"/>
              </a:rPr>
              <a:t>gradient conflict </a:t>
            </a:r>
            <a:r>
              <a:rPr lang="en-US" altLang="zh-CN" dirty="0">
                <a:latin typeface="Times New Roman Bold" panose="02020603050405020304" charset="0"/>
                <a:cs typeface="Times New Roman Bold" panose="02020603050405020304" charset="0"/>
                <a:sym typeface="+mn-ea"/>
              </a:rPr>
              <a:t>and </a:t>
            </a:r>
            <a:r>
              <a:rPr lang="en-US" altLang="zh-CN" dirty="0">
                <a:solidFill>
                  <a:srgbClr val="FF0000"/>
                </a:solidFill>
                <a:latin typeface="Times New Roman Bold" panose="02020603050405020304" charset="0"/>
                <a:cs typeface="Times New Roman Bold" panose="02020603050405020304" charset="0"/>
                <a:sym typeface="+mn-ea"/>
              </a:rPr>
              <a:t>magnitude dominance</a:t>
            </a:r>
          </a:p>
        </p:txBody>
      </p:sp>
      <p:sp>
        <p:nvSpPr>
          <p:cNvPr id="11" name="TextBox 10">
            <a:extLst>
              <a:ext uri="{FF2B5EF4-FFF2-40B4-BE49-F238E27FC236}">
                <a16:creationId xmlns:a16="http://schemas.microsoft.com/office/drawing/2014/main" id="{E1F3784C-B348-8955-D82D-4BA3161DC603}"/>
              </a:ext>
            </a:extLst>
          </p:cNvPr>
          <p:cNvSpPr txBox="1"/>
          <p:nvPr/>
        </p:nvSpPr>
        <p:spPr>
          <a:xfrm>
            <a:off x="4070023" y="4389286"/>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(b) The projection of the original gradient space into the </a:t>
            </a:r>
            <a:r>
              <a:rPr lang="en-US" altLang="zh-CN" dirty="0">
                <a:solidFill>
                  <a:srgbClr val="FF0000"/>
                </a:solidFill>
                <a:latin typeface="Times New Roman Bold" panose="02020603050405020304" charset="0"/>
                <a:cs typeface="Times New Roman Bold" panose="02020603050405020304" charset="0"/>
                <a:sym typeface="+mn-ea"/>
              </a:rPr>
              <a:t>orthogonal</a:t>
            </a:r>
            <a:r>
              <a:rPr lang="en-US" altLang="zh-CN" dirty="0">
                <a:latin typeface="Times New Roman Bold" panose="02020603050405020304" charset="0"/>
                <a:cs typeface="Times New Roman Bold" panose="02020603050405020304" charset="0"/>
                <a:sym typeface="+mn-ea"/>
              </a:rPr>
              <a:t> space with equal “learning rate”</a:t>
            </a:r>
          </a:p>
        </p:txBody>
      </p:sp>
      <p:sp>
        <p:nvSpPr>
          <p:cNvPr id="12" name="TextBox 11">
            <a:extLst>
              <a:ext uri="{FF2B5EF4-FFF2-40B4-BE49-F238E27FC236}">
                <a16:creationId xmlns:a16="http://schemas.microsoft.com/office/drawing/2014/main" id="{82A3BCE7-0348-0783-FF2F-99EE38F3C0F3}"/>
              </a:ext>
            </a:extLst>
          </p:cNvPr>
          <p:cNvSpPr txBox="1"/>
          <p:nvPr/>
        </p:nvSpPr>
        <p:spPr>
          <a:xfrm>
            <a:off x="8133996" y="4332328"/>
            <a:ext cx="3993612" cy="1200329"/>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(c) The implementation of eccentric gradient alignment </a:t>
            </a:r>
            <a:r>
              <a:rPr lang="en-US" altLang="zh-CN" dirty="0">
                <a:solidFill>
                  <a:srgbClr val="FF0000"/>
                </a:solidFill>
                <a:latin typeface="Times New Roman Bold" panose="02020603050405020304" charset="0"/>
                <a:cs typeface="Times New Roman Bold" panose="02020603050405020304" charset="0"/>
                <a:sym typeface="+mn-ea"/>
              </a:rPr>
              <a:t>to slant the joint gradient </a:t>
            </a:r>
            <a:r>
              <a:rPr lang="en-US" altLang="zh-CN" dirty="0">
                <a:latin typeface="Times New Roman Bold" panose="02020603050405020304" charset="0"/>
                <a:cs typeface="Times New Roman Bold" panose="02020603050405020304" charset="0"/>
                <a:sym typeface="+mn-ea"/>
              </a:rPr>
              <a:t>to the hard task by introducing the </a:t>
            </a:r>
            <a:r>
              <a:rPr lang="en-US" altLang="zh-CN" dirty="0">
                <a:solidFill>
                  <a:srgbClr val="FF0000"/>
                </a:solidFill>
                <a:latin typeface="Times New Roman Bold" panose="02020603050405020304" charset="0"/>
                <a:cs typeface="Times New Roman Bold" panose="02020603050405020304" charset="0"/>
                <a:sym typeface="+mn-ea"/>
              </a:rPr>
              <a:t>eccentric vector</a:t>
            </a:r>
          </a:p>
        </p:txBody>
      </p:sp>
      <p:sp>
        <p:nvSpPr>
          <p:cNvPr id="17" name="TextBox 16">
            <a:extLst>
              <a:ext uri="{FF2B5EF4-FFF2-40B4-BE49-F238E27FC236}">
                <a16:creationId xmlns:a16="http://schemas.microsoft.com/office/drawing/2014/main" id="{F591C7E8-8056-4235-6ABB-6891BDF88C38}"/>
              </a:ext>
            </a:extLst>
          </p:cNvPr>
          <p:cNvSpPr txBox="1"/>
          <p:nvPr/>
        </p:nvSpPr>
        <p:spPr>
          <a:xfrm>
            <a:off x="64392" y="5450832"/>
            <a:ext cx="7188186" cy="369332"/>
          </a:xfrm>
          <a:prstGeom prst="rect">
            <a:avLst/>
          </a:prstGeom>
          <a:noFill/>
        </p:spPr>
        <p:txBody>
          <a:bodyPr wrap="none" rtlCol="0">
            <a:spAutoFit/>
          </a:bodyPr>
          <a:lstStyle/>
          <a:p>
            <a:r>
              <a:rPr lang="en-US" altLang="zh-CN" dirty="0">
                <a:latin typeface="Times New Roman Bold" panose="02020603050405020304" charset="0"/>
                <a:cs typeface="Times New Roman Bold" panose="02020603050405020304" charset="0"/>
                <a:sym typeface="+mn-ea"/>
              </a:rPr>
              <a:t>Measurement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learning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progress,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normalization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(sum</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task</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number)</a:t>
            </a:r>
          </a:p>
        </p:txBody>
      </p:sp>
      <p:pic>
        <p:nvPicPr>
          <p:cNvPr id="18" name="Picture 17">
            <a:extLst>
              <a:ext uri="{FF2B5EF4-FFF2-40B4-BE49-F238E27FC236}">
                <a16:creationId xmlns:a16="http://schemas.microsoft.com/office/drawing/2014/main" id="{1E90F74F-0C74-25FC-B241-FBC82A6E55C6}"/>
              </a:ext>
            </a:extLst>
          </p:cNvPr>
          <p:cNvPicPr>
            <a:picLocks noChangeAspect="1"/>
          </p:cNvPicPr>
          <p:nvPr/>
        </p:nvPicPr>
        <p:blipFill>
          <a:blip r:embed="rId7"/>
          <a:stretch>
            <a:fillRect/>
          </a:stretch>
        </p:blipFill>
        <p:spPr>
          <a:xfrm>
            <a:off x="191693" y="5853005"/>
            <a:ext cx="5504910" cy="631711"/>
          </a:xfrm>
          <a:prstGeom prst="rect">
            <a:avLst/>
          </a:prstGeom>
        </p:spPr>
      </p:pic>
      <p:pic>
        <p:nvPicPr>
          <p:cNvPr id="19" name="Picture 18">
            <a:extLst>
              <a:ext uri="{FF2B5EF4-FFF2-40B4-BE49-F238E27FC236}">
                <a16:creationId xmlns:a16="http://schemas.microsoft.com/office/drawing/2014/main" id="{302C2B04-D4A0-6A77-95BD-264ECA6134DA}"/>
              </a:ext>
            </a:extLst>
          </p:cNvPr>
          <p:cNvPicPr>
            <a:picLocks noChangeAspect="1"/>
          </p:cNvPicPr>
          <p:nvPr/>
        </p:nvPicPr>
        <p:blipFill>
          <a:blip r:embed="rId8"/>
          <a:stretch>
            <a:fillRect/>
          </a:stretch>
        </p:blipFill>
        <p:spPr>
          <a:xfrm>
            <a:off x="6366940" y="5927382"/>
            <a:ext cx="2243660" cy="631710"/>
          </a:xfrm>
          <a:prstGeom prst="rect">
            <a:avLst/>
          </a:prstGeom>
        </p:spPr>
      </p:pic>
      <p:sp>
        <p:nvSpPr>
          <p:cNvPr id="22" name="TextBox 14">
            <a:extLst>
              <a:ext uri="{FF2B5EF4-FFF2-40B4-BE49-F238E27FC236}">
                <a16:creationId xmlns:a16="http://schemas.microsoft.com/office/drawing/2014/main" id="{EFF96FCA-A787-3B3D-F550-9D34F0C8219A}"/>
              </a:ext>
            </a:extLst>
          </p:cNvPr>
          <p:cNvSpPr txBox="1"/>
          <p:nvPr/>
        </p:nvSpPr>
        <p:spPr>
          <a:xfrm>
            <a:off x="5666217" y="5959974"/>
            <a:ext cx="76892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Bold" panose="02020603050405020304" charset="0"/>
                <a:cs typeface="Times New Roman Bold" panose="02020603050405020304" charset="0"/>
                <a:sym typeface="+mn-ea"/>
              </a:rPr>
              <a:t>with</a:t>
            </a:r>
          </a:p>
        </p:txBody>
      </p:sp>
    </p:spTree>
    <p:extLst>
      <p:ext uri="{BB962C8B-B14F-4D97-AF65-F5344CB8AC3E}">
        <p14:creationId xmlns:p14="http://schemas.microsoft.com/office/powerpoint/2010/main" val="4049819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5DFA-00AA-6D0D-1839-EB6A290D018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54CACA09-8767-87E7-FE2C-6C9A80C2E21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0B09A07-CD3A-5EAD-BD53-B23F6503378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81FD9B5-676A-4C7D-73DE-17116897C17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24</a:t>
            </a:fld>
            <a:endParaRPr lang="zh-CN" altLang="en-US"/>
          </a:p>
        </p:txBody>
      </p:sp>
      <p:sp>
        <p:nvSpPr>
          <p:cNvPr id="13" name="Rectangle 6">
            <a:extLst>
              <a:ext uri="{FF2B5EF4-FFF2-40B4-BE49-F238E27FC236}">
                <a16:creationId xmlns:a16="http://schemas.microsoft.com/office/drawing/2014/main" id="{98FAD540-1AE7-E3E2-71D2-81A83F23C01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2B948EF2-7E77-DCB6-087A-F56FBBE67C1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3DEE347-314C-693A-C56B-A18938DC958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CF3D174-855B-20DD-E029-2A15234A140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9765271-6C24-A407-392D-8C8233059B5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163DB16-9E1A-1AE0-3479-F8395F3A240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4E95C45-8F03-ECF1-4DAE-FF04D071B25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AE0BC97B-3C44-39A6-504F-15AC053B119B}"/>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ABFBE57-74F7-2DC6-9AC2-E7137A1C124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6854D04-8368-F22C-A0B0-1CA6EF06AD6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D4F270DE-FEF4-B84D-3DDE-2CA38557DCB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B66BBED2-CA93-F2D8-74CA-953F936BDF27}"/>
              </a:ext>
            </a:extLst>
          </p:cNvPr>
          <p:cNvPicPr>
            <a:picLocks noChangeAspect="1"/>
          </p:cNvPicPr>
          <p:nvPr/>
        </p:nvPicPr>
        <p:blipFill>
          <a:blip r:embed="rId4"/>
          <a:stretch>
            <a:fillRect/>
          </a:stretch>
        </p:blipFill>
        <p:spPr>
          <a:xfrm>
            <a:off x="4511531" y="902815"/>
            <a:ext cx="3175579" cy="1872000"/>
          </a:xfrm>
          <a:prstGeom prst="rect">
            <a:avLst/>
          </a:prstGeom>
        </p:spPr>
      </p:pic>
      <p:pic>
        <p:nvPicPr>
          <p:cNvPr id="6" name="Picture 5">
            <a:extLst>
              <a:ext uri="{FF2B5EF4-FFF2-40B4-BE49-F238E27FC236}">
                <a16:creationId xmlns:a16="http://schemas.microsoft.com/office/drawing/2014/main" id="{CEE275C7-EF9D-8FC9-4931-E5E7AFAE0758}"/>
              </a:ext>
            </a:extLst>
          </p:cNvPr>
          <p:cNvPicPr>
            <a:picLocks noChangeAspect="1"/>
          </p:cNvPicPr>
          <p:nvPr/>
        </p:nvPicPr>
        <p:blipFill>
          <a:blip r:embed="rId5"/>
          <a:stretch>
            <a:fillRect/>
          </a:stretch>
        </p:blipFill>
        <p:spPr>
          <a:xfrm>
            <a:off x="7959066" y="902815"/>
            <a:ext cx="3137684" cy="1872000"/>
          </a:xfrm>
          <a:prstGeom prst="rect">
            <a:avLst/>
          </a:prstGeom>
        </p:spPr>
      </p:pic>
      <p:pic>
        <p:nvPicPr>
          <p:cNvPr id="7" name="Picture 6">
            <a:extLst>
              <a:ext uri="{FF2B5EF4-FFF2-40B4-BE49-F238E27FC236}">
                <a16:creationId xmlns:a16="http://schemas.microsoft.com/office/drawing/2014/main" id="{74CF537F-2C2C-83D8-6694-F67D3D5A79A0}"/>
              </a:ext>
            </a:extLst>
          </p:cNvPr>
          <p:cNvPicPr>
            <a:picLocks noChangeAspect="1"/>
          </p:cNvPicPr>
          <p:nvPr/>
        </p:nvPicPr>
        <p:blipFill>
          <a:blip r:embed="rId6"/>
          <a:stretch>
            <a:fillRect/>
          </a:stretch>
        </p:blipFill>
        <p:spPr>
          <a:xfrm>
            <a:off x="1063996" y="908005"/>
            <a:ext cx="3175579" cy="1872000"/>
          </a:xfrm>
          <a:prstGeom prst="rect">
            <a:avLst/>
          </a:prstGeom>
        </p:spPr>
      </p:pic>
      <p:pic>
        <p:nvPicPr>
          <p:cNvPr id="23" name="Picture 22">
            <a:extLst>
              <a:ext uri="{FF2B5EF4-FFF2-40B4-BE49-F238E27FC236}">
                <a16:creationId xmlns:a16="http://schemas.microsoft.com/office/drawing/2014/main" id="{9049C78F-6492-4701-8085-F21B1F189EE1}"/>
              </a:ext>
            </a:extLst>
          </p:cNvPr>
          <p:cNvPicPr>
            <a:picLocks noChangeAspect="1"/>
          </p:cNvPicPr>
          <p:nvPr/>
        </p:nvPicPr>
        <p:blipFill>
          <a:blip r:embed="rId7"/>
          <a:stretch>
            <a:fillRect/>
          </a:stretch>
        </p:blipFill>
        <p:spPr>
          <a:xfrm>
            <a:off x="4562140" y="2823827"/>
            <a:ext cx="3124970" cy="1872000"/>
          </a:xfrm>
          <a:prstGeom prst="rect">
            <a:avLst/>
          </a:prstGeom>
        </p:spPr>
      </p:pic>
      <p:pic>
        <p:nvPicPr>
          <p:cNvPr id="25" name="Picture 24">
            <a:extLst>
              <a:ext uri="{FF2B5EF4-FFF2-40B4-BE49-F238E27FC236}">
                <a16:creationId xmlns:a16="http://schemas.microsoft.com/office/drawing/2014/main" id="{B5BC44E6-4F01-B30B-E2C5-AB77D9AEA437}"/>
              </a:ext>
            </a:extLst>
          </p:cNvPr>
          <p:cNvPicPr>
            <a:picLocks noChangeAspect="1"/>
          </p:cNvPicPr>
          <p:nvPr/>
        </p:nvPicPr>
        <p:blipFill>
          <a:blip r:embed="rId8"/>
          <a:stretch>
            <a:fillRect/>
          </a:stretch>
        </p:blipFill>
        <p:spPr>
          <a:xfrm>
            <a:off x="7959066" y="2827584"/>
            <a:ext cx="3124970" cy="1872000"/>
          </a:xfrm>
          <a:prstGeom prst="rect">
            <a:avLst/>
          </a:prstGeom>
        </p:spPr>
      </p:pic>
      <p:pic>
        <p:nvPicPr>
          <p:cNvPr id="27" name="Picture 26">
            <a:extLst>
              <a:ext uri="{FF2B5EF4-FFF2-40B4-BE49-F238E27FC236}">
                <a16:creationId xmlns:a16="http://schemas.microsoft.com/office/drawing/2014/main" id="{5FBC98D0-8294-27FF-166C-71CD189D4167}"/>
              </a:ext>
            </a:extLst>
          </p:cNvPr>
          <p:cNvPicPr>
            <a:picLocks noChangeAspect="1"/>
          </p:cNvPicPr>
          <p:nvPr/>
        </p:nvPicPr>
        <p:blipFill>
          <a:blip r:embed="rId9"/>
          <a:stretch>
            <a:fillRect/>
          </a:stretch>
        </p:blipFill>
        <p:spPr>
          <a:xfrm>
            <a:off x="1114605" y="2823827"/>
            <a:ext cx="3124970" cy="1872000"/>
          </a:xfrm>
          <a:prstGeom prst="rect">
            <a:avLst/>
          </a:prstGeom>
        </p:spPr>
      </p:pic>
      <p:pic>
        <p:nvPicPr>
          <p:cNvPr id="44" name="Picture 43">
            <a:extLst>
              <a:ext uri="{FF2B5EF4-FFF2-40B4-BE49-F238E27FC236}">
                <a16:creationId xmlns:a16="http://schemas.microsoft.com/office/drawing/2014/main" id="{C99077FE-BA14-B88B-3D5C-7D55CED9B46E}"/>
              </a:ext>
            </a:extLst>
          </p:cNvPr>
          <p:cNvPicPr>
            <a:picLocks noChangeAspect="1"/>
          </p:cNvPicPr>
          <p:nvPr/>
        </p:nvPicPr>
        <p:blipFill>
          <a:blip r:embed="rId10"/>
          <a:stretch>
            <a:fillRect/>
          </a:stretch>
        </p:blipFill>
        <p:spPr>
          <a:xfrm>
            <a:off x="4562140" y="4695827"/>
            <a:ext cx="3124972" cy="1872000"/>
          </a:xfrm>
          <a:prstGeom prst="rect">
            <a:avLst/>
          </a:prstGeom>
        </p:spPr>
      </p:pic>
      <p:pic>
        <p:nvPicPr>
          <p:cNvPr id="46" name="Picture 45">
            <a:extLst>
              <a:ext uri="{FF2B5EF4-FFF2-40B4-BE49-F238E27FC236}">
                <a16:creationId xmlns:a16="http://schemas.microsoft.com/office/drawing/2014/main" id="{4C432178-3385-F52F-8847-7245BA08562E}"/>
              </a:ext>
            </a:extLst>
          </p:cNvPr>
          <p:cNvPicPr>
            <a:picLocks noChangeAspect="1"/>
          </p:cNvPicPr>
          <p:nvPr/>
        </p:nvPicPr>
        <p:blipFill>
          <a:blip r:embed="rId11"/>
          <a:stretch>
            <a:fillRect/>
          </a:stretch>
        </p:blipFill>
        <p:spPr>
          <a:xfrm>
            <a:off x="7959064" y="4695827"/>
            <a:ext cx="3124972" cy="1872000"/>
          </a:xfrm>
          <a:prstGeom prst="rect">
            <a:avLst/>
          </a:prstGeom>
        </p:spPr>
      </p:pic>
      <p:pic>
        <p:nvPicPr>
          <p:cNvPr id="48" name="Picture 47">
            <a:extLst>
              <a:ext uri="{FF2B5EF4-FFF2-40B4-BE49-F238E27FC236}">
                <a16:creationId xmlns:a16="http://schemas.microsoft.com/office/drawing/2014/main" id="{48BC16B8-F975-2EEF-96DB-B3BDBD518BBA}"/>
              </a:ext>
            </a:extLst>
          </p:cNvPr>
          <p:cNvPicPr>
            <a:picLocks noChangeAspect="1"/>
          </p:cNvPicPr>
          <p:nvPr/>
        </p:nvPicPr>
        <p:blipFill>
          <a:blip r:embed="rId12"/>
          <a:stretch>
            <a:fillRect/>
          </a:stretch>
        </p:blipFill>
        <p:spPr>
          <a:xfrm>
            <a:off x="1087142" y="4739649"/>
            <a:ext cx="3124972" cy="1872000"/>
          </a:xfrm>
          <a:prstGeom prst="rect">
            <a:avLst/>
          </a:prstGeom>
        </p:spPr>
      </p:pic>
      <p:cxnSp>
        <p:nvCxnSpPr>
          <p:cNvPr id="49" name="Straight Arrow Connector 48">
            <a:extLst>
              <a:ext uri="{FF2B5EF4-FFF2-40B4-BE49-F238E27FC236}">
                <a16:creationId xmlns:a16="http://schemas.microsoft.com/office/drawing/2014/main" id="{D096A0AE-F5F7-C958-DC57-12BAD33C593A}"/>
              </a:ext>
            </a:extLst>
          </p:cNvPr>
          <p:cNvCxnSpPr>
            <a:cxnSpLocks/>
          </p:cNvCxnSpPr>
          <p:nvPr/>
        </p:nvCxnSpPr>
        <p:spPr>
          <a:xfrm flipH="1">
            <a:off x="4176546"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EDB8AC-8760-6855-27F7-799FBD74AB71}"/>
              </a:ext>
            </a:extLst>
          </p:cNvPr>
          <p:cNvCxnSpPr>
            <a:cxnSpLocks/>
          </p:cNvCxnSpPr>
          <p:nvPr/>
        </p:nvCxnSpPr>
        <p:spPr>
          <a:xfrm flipH="1">
            <a:off x="7616755"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A7AA77F-75C8-4906-B6B7-DA7C8F91D350}"/>
              </a:ext>
            </a:extLst>
          </p:cNvPr>
          <p:cNvCxnSpPr>
            <a:cxnSpLocks/>
          </p:cNvCxnSpPr>
          <p:nvPr/>
        </p:nvCxnSpPr>
        <p:spPr>
          <a:xfrm flipH="1">
            <a:off x="11014458"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67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1067-8BF0-F6D9-257F-C88BE8A80A85}"/>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4216243-926D-049A-C009-738DDB31140A}"/>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4AE3131-DA72-3498-31FE-6002D8C079D9}"/>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E3AC530-4444-380A-75B3-B170FCEB2B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25</a:t>
            </a:fld>
            <a:endParaRPr lang="zh-CN" altLang="en-US"/>
          </a:p>
        </p:txBody>
      </p:sp>
      <p:pic>
        <p:nvPicPr>
          <p:cNvPr id="12" name="Picture 6">
            <a:extLst>
              <a:ext uri="{FF2B5EF4-FFF2-40B4-BE49-F238E27FC236}">
                <a16:creationId xmlns:a16="http://schemas.microsoft.com/office/drawing/2014/main" id="{AE9FA84E-7A7A-9BB5-49DB-A690C464393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5F7F462E-8E52-7116-0042-32D55E60CB9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6B5085B-B6A6-E847-2B7A-C4E977AC0671}"/>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C1484C06-699A-D204-AF50-25746D35E8A9}"/>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2A03174-49F9-5350-80C8-A5BBD2D0BF06}"/>
              </a:ext>
            </a:extLst>
          </p:cNvPr>
          <p:cNvSpPr/>
          <p:nvPr/>
        </p:nvSpPr>
        <p:spPr>
          <a:xfrm>
            <a:off x="7844340" y="369179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93519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74E1-0211-11CC-BC94-07777A12EA5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D00DAD77-DD23-D136-0614-9FE3E56DA3C6}"/>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CEFDE4-813C-8E5B-F1CD-87FB7860806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33AF65B-1A89-E248-7BE2-4916816850D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26</a:t>
            </a:fld>
            <a:endParaRPr lang="zh-CN" altLang="en-US"/>
          </a:p>
        </p:txBody>
      </p:sp>
      <p:sp>
        <p:nvSpPr>
          <p:cNvPr id="13" name="Rectangle 6">
            <a:extLst>
              <a:ext uri="{FF2B5EF4-FFF2-40B4-BE49-F238E27FC236}">
                <a16:creationId xmlns:a16="http://schemas.microsoft.com/office/drawing/2014/main" id="{B77E4B27-2449-F09C-C9CF-D9CA6550288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69FE1E8-DA10-63E7-F706-387E719E9B42}"/>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833E1C6-31F0-9F94-E271-912DE1C15D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65B85A9-B87F-4DC4-8A7C-F0BAC26CA5F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4356EBB-021F-833F-184D-E21693A13EE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5427E96-77B2-4E25-BCDD-80A6522FEA9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69807737-483F-BF3C-3E01-BF69414A31A7}"/>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E35AFDD7-9290-E8C7-2C41-25467990BF8B}"/>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5029470-8911-32B3-BA4C-D6BE8256D630}"/>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6C348AF-DC74-0F65-4DED-37E8C6C963C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B2327D7-081F-723F-3C1F-C8012D587F7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79FBBBE-AA02-3EA0-FD8D-6F2EF99D8783}"/>
              </a:ext>
            </a:extLst>
          </p:cNvPr>
          <p:cNvSpPr txBox="1"/>
          <p:nvPr/>
        </p:nvSpPr>
        <p:spPr>
          <a:xfrm>
            <a:off x="0" y="934542"/>
            <a:ext cx="9656956" cy="1819985"/>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CN"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deep</a:t>
            </a:r>
            <a:r>
              <a:rPr lang="zh-CN" altLang="en-US" kern="100" dirty="0">
                <a:latin typeface="Times New Roman" panose="02020603050405020304" pitchFamily="18" charset="0"/>
              </a:rPr>
              <a:t> </a:t>
            </a:r>
            <a:r>
              <a:rPr lang="en-US" altLang="zh-CN" kern="100" dirty="0">
                <a:latin typeface="Times New Roman" panose="02020603050405020304" pitchFamily="18" charset="0"/>
              </a:rPr>
              <a:t>learning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training,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new</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scenarios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solidFill>
                  <a:srgbClr val="FF0000"/>
                </a:solidFill>
                <a:latin typeface="Times New Roman" panose="02020603050405020304" pitchFamily="18" charset="0"/>
              </a:rPr>
              <a:t>Unfaithful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data</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augmentation</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regression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task.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recombination,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shift,</a:t>
            </a:r>
            <a:r>
              <a:rPr lang="zh-CN" altLang="en-US" kern="100" dirty="0">
                <a:latin typeface="Times New Roman" panose="02020603050405020304" pitchFamily="18" charset="0"/>
              </a:rPr>
              <a:t> </a:t>
            </a:r>
            <a:r>
              <a:rPr lang="en-US" altLang="zh-CN" kern="100" dirty="0">
                <a:latin typeface="Times New Roman" panose="02020603050405020304" pitchFamily="18" charset="0"/>
              </a:rPr>
              <a:t>flip,</a:t>
            </a:r>
            <a:r>
              <a:rPr lang="zh-CN" altLang="en-US" kern="100" dirty="0">
                <a:latin typeface="Times New Roman" panose="02020603050405020304" pitchFamily="18" charset="0"/>
              </a:rPr>
              <a:t> </a:t>
            </a:r>
            <a:r>
              <a:rPr lang="en-US" altLang="zh-CN" kern="100" dirty="0">
                <a:latin typeface="Times New Roman" panose="02020603050405020304" pitchFamily="18" charset="0"/>
              </a:rPr>
              <a:t>etc.)</a:t>
            </a:r>
          </a:p>
          <a:p>
            <a:pPr marL="457200" indent="-457200" algn="just">
              <a:lnSpc>
                <a:spcPct val="150000"/>
              </a:lnSpc>
              <a:spcBef>
                <a:spcPts val="250"/>
              </a:spcBef>
              <a:buAutoNum type="arabicPeriod"/>
            </a:pPr>
            <a:r>
              <a:rPr lang="en-US" altLang="zh-CN" kern="100" dirty="0">
                <a:latin typeface="Times New Roman" panose="02020603050405020304" pitchFamily="18" charset="0"/>
              </a:rPr>
              <a:t>Do</a:t>
            </a:r>
            <a:r>
              <a:rPr lang="zh-CN" altLang="en-US" kern="100" dirty="0">
                <a:latin typeface="Times New Roman" panose="02020603050405020304" pitchFamily="18" charset="0"/>
              </a:rPr>
              <a:t> </a:t>
            </a: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make</a:t>
            </a:r>
            <a:r>
              <a:rPr lang="zh-CN" altLang="en-US" kern="100" dirty="0">
                <a:latin typeface="Times New Roman" panose="02020603050405020304" pitchFamily="18" charset="0"/>
              </a:rPr>
              <a:t> </a:t>
            </a:r>
            <a:r>
              <a:rPr lang="en-US" altLang="zh-CN" kern="100" dirty="0">
                <a:latin typeface="Times New Roman" panose="02020603050405020304" pitchFamily="18" charset="0"/>
              </a:rPr>
              <a:t>full</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unlabeled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self-supervised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learning</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(SSL)</a:t>
            </a:r>
            <a:r>
              <a:rPr lang="en-US" altLang="zh-CN" kern="100" dirty="0">
                <a:latin typeface="Times New Roman" panose="02020603050405020304" pitchFamily="18" charset="0"/>
              </a:rPr>
              <a:t>.</a:t>
            </a:r>
          </a:p>
        </p:txBody>
      </p:sp>
      <p:sp>
        <p:nvSpPr>
          <p:cNvPr id="6" name="TextBox 5">
            <a:extLst>
              <a:ext uri="{FF2B5EF4-FFF2-40B4-BE49-F238E27FC236}">
                <a16:creationId xmlns:a16="http://schemas.microsoft.com/office/drawing/2014/main" id="{E5C854C9-7D45-7440-82FE-3BEE00D47910}"/>
              </a:ext>
            </a:extLst>
          </p:cNvPr>
          <p:cNvSpPr txBox="1"/>
          <p:nvPr/>
        </p:nvSpPr>
        <p:spPr>
          <a:xfrm>
            <a:off x="33266" y="5520199"/>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significant</a:t>
            </a:r>
            <a:r>
              <a:rPr lang="zh-CN" altLang="en-US" kern="100" dirty="0">
                <a:latin typeface="Times New Roman" panose="02020603050405020304" pitchFamily="18" charset="0"/>
              </a:rPr>
              <a:t> </a:t>
            </a:r>
            <a:r>
              <a:rPr lang="en-US" altLang="zh-CN" kern="100" dirty="0">
                <a:latin typeface="Times New Roman" panose="02020603050405020304" pitchFamily="18" charset="0"/>
              </a:rPr>
              <a:t>degradation</a:t>
            </a:r>
            <a:endParaRPr lang="en-CN" dirty="0"/>
          </a:p>
        </p:txBody>
      </p:sp>
      <p:sp>
        <p:nvSpPr>
          <p:cNvPr id="7" name="TextBox 6">
            <a:extLst>
              <a:ext uri="{FF2B5EF4-FFF2-40B4-BE49-F238E27FC236}">
                <a16:creationId xmlns:a16="http://schemas.microsoft.com/office/drawing/2014/main" id="{E47CD5BD-9862-74E3-E92C-95288F32F7AB}"/>
              </a:ext>
            </a:extLst>
          </p:cNvPr>
          <p:cNvSpPr txBox="1"/>
          <p:nvPr/>
        </p:nvSpPr>
        <p:spPr>
          <a:xfrm>
            <a:off x="6504937" y="5494697"/>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Traditional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zero</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detection</a:t>
            </a:r>
            <a:endParaRPr lang="en-CN" dirty="0"/>
          </a:p>
        </p:txBody>
      </p:sp>
      <p:pic>
        <p:nvPicPr>
          <p:cNvPr id="8" name="Picture 7">
            <a:extLst>
              <a:ext uri="{FF2B5EF4-FFF2-40B4-BE49-F238E27FC236}">
                <a16:creationId xmlns:a16="http://schemas.microsoft.com/office/drawing/2014/main" id="{1538759F-FF33-C6E2-C348-8857B46470FF}"/>
              </a:ext>
            </a:extLst>
          </p:cNvPr>
          <p:cNvPicPr>
            <a:picLocks noChangeAspect="1"/>
          </p:cNvPicPr>
          <p:nvPr/>
        </p:nvPicPr>
        <p:blipFill>
          <a:blip r:embed="rId4"/>
          <a:stretch>
            <a:fillRect/>
          </a:stretch>
        </p:blipFill>
        <p:spPr>
          <a:xfrm>
            <a:off x="183001" y="2928303"/>
            <a:ext cx="3965064" cy="2555431"/>
          </a:xfrm>
          <a:prstGeom prst="rect">
            <a:avLst/>
          </a:prstGeom>
        </p:spPr>
      </p:pic>
      <p:pic>
        <p:nvPicPr>
          <p:cNvPr id="11" name="Picture 10">
            <a:extLst>
              <a:ext uri="{FF2B5EF4-FFF2-40B4-BE49-F238E27FC236}">
                <a16:creationId xmlns:a16="http://schemas.microsoft.com/office/drawing/2014/main" id="{165B124F-B4A9-C641-46A1-C69836988130}"/>
              </a:ext>
            </a:extLst>
          </p:cNvPr>
          <p:cNvPicPr>
            <a:picLocks noChangeAspect="1"/>
          </p:cNvPicPr>
          <p:nvPr/>
        </p:nvPicPr>
        <p:blipFill>
          <a:blip r:embed="rId5"/>
          <a:srcRect/>
          <a:stretch/>
        </p:blipFill>
        <p:spPr>
          <a:xfrm>
            <a:off x="5196221" y="3437120"/>
            <a:ext cx="3408335" cy="1959630"/>
          </a:xfrm>
          <a:prstGeom prst="rect">
            <a:avLst/>
          </a:prstGeom>
        </p:spPr>
      </p:pic>
      <p:pic>
        <p:nvPicPr>
          <p:cNvPr id="12" name="Picture 11">
            <a:extLst>
              <a:ext uri="{FF2B5EF4-FFF2-40B4-BE49-F238E27FC236}">
                <a16:creationId xmlns:a16="http://schemas.microsoft.com/office/drawing/2014/main" id="{1B6842A0-5DC4-1700-E0CD-570043164DFB}"/>
              </a:ext>
            </a:extLst>
          </p:cNvPr>
          <p:cNvPicPr>
            <a:picLocks noChangeAspect="1"/>
          </p:cNvPicPr>
          <p:nvPr/>
        </p:nvPicPr>
        <p:blipFill>
          <a:blip r:embed="rId6"/>
          <a:srcRect/>
          <a:stretch/>
        </p:blipFill>
        <p:spPr>
          <a:xfrm>
            <a:off x="8710145" y="3518390"/>
            <a:ext cx="3387880" cy="1819986"/>
          </a:xfrm>
          <a:prstGeom prst="rect">
            <a:avLst/>
          </a:prstGeom>
        </p:spPr>
      </p:pic>
      <p:sp>
        <p:nvSpPr>
          <p:cNvPr id="17" name="Rectangle 16">
            <a:extLst>
              <a:ext uri="{FF2B5EF4-FFF2-40B4-BE49-F238E27FC236}">
                <a16:creationId xmlns:a16="http://schemas.microsoft.com/office/drawing/2014/main" id="{6F2F6F57-8A1C-D539-1056-484A441820EE}"/>
              </a:ext>
            </a:extLst>
          </p:cNvPr>
          <p:cNvSpPr/>
          <p:nvPr/>
        </p:nvSpPr>
        <p:spPr>
          <a:xfrm>
            <a:off x="5586579" y="1976717"/>
            <a:ext cx="580047" cy="309497"/>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8" name="Straight Arrow Connector 17">
            <a:extLst>
              <a:ext uri="{FF2B5EF4-FFF2-40B4-BE49-F238E27FC236}">
                <a16:creationId xmlns:a16="http://schemas.microsoft.com/office/drawing/2014/main" id="{5499E9A4-42DC-D5A7-9491-D6AE696E246A}"/>
              </a:ext>
            </a:extLst>
          </p:cNvPr>
          <p:cNvCxnSpPr>
            <a:cxnSpLocks/>
            <a:stCxn id="17" idx="2"/>
            <a:endCxn id="11" idx="0"/>
          </p:cNvCxnSpPr>
          <p:nvPr/>
        </p:nvCxnSpPr>
        <p:spPr>
          <a:xfrm>
            <a:off x="5876603" y="2286214"/>
            <a:ext cx="1023786" cy="1150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34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BD12-6D90-5A1B-4DAE-BB1272D9974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E813155-D71B-2CE8-6EB6-4B327BFA28E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EA95BA1D-4097-C727-9096-EEC5FC7A4F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475B3F8-6A80-D029-6160-B5796F759D60}"/>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27</a:t>
            </a:fld>
            <a:endParaRPr lang="zh-CN" altLang="en-US"/>
          </a:p>
        </p:txBody>
      </p:sp>
      <p:sp>
        <p:nvSpPr>
          <p:cNvPr id="13" name="Rectangle 6">
            <a:extLst>
              <a:ext uri="{FF2B5EF4-FFF2-40B4-BE49-F238E27FC236}">
                <a16:creationId xmlns:a16="http://schemas.microsoft.com/office/drawing/2014/main" id="{736D8BA8-6431-19D6-C3C8-B7DBCE27061F}"/>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83F514B-7D37-9101-328B-34455AF9854B}"/>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4606247-69AE-ADC9-3D72-DB5D877706D4}"/>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E8B4C06-C9FA-C522-6570-6D7C5788A9B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954BAFB-F8D3-9E7C-D531-B2DE493E525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342233B-68B6-1912-0814-35A60BD0CE9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8BB6095B-F7F3-F2B7-AA64-3416A7E61A9D}"/>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29B310-71C2-BE1A-8C45-E03D806776E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4A195CA8-F5A6-FA24-29AA-E2D2954700C6}"/>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B8C5D24-92C4-650D-6478-A2C3D39470A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DB22AB-2A5B-A60E-BF3E-280CCA6D690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295DD06A-804F-20A6-BFF6-FCB92E39C0DD}"/>
              </a:ext>
            </a:extLst>
          </p:cNvPr>
          <p:cNvPicPr>
            <a:picLocks noChangeAspect="1"/>
          </p:cNvPicPr>
          <p:nvPr/>
        </p:nvPicPr>
        <p:blipFill>
          <a:blip r:embed="rId4"/>
          <a:srcRect/>
          <a:stretch/>
        </p:blipFill>
        <p:spPr>
          <a:xfrm>
            <a:off x="207686" y="3800548"/>
            <a:ext cx="2593027" cy="1490867"/>
          </a:xfrm>
          <a:prstGeom prst="rect">
            <a:avLst/>
          </a:prstGeom>
        </p:spPr>
      </p:pic>
      <p:cxnSp>
        <p:nvCxnSpPr>
          <p:cNvPr id="11" name="Straight Arrow Connector 10">
            <a:extLst>
              <a:ext uri="{FF2B5EF4-FFF2-40B4-BE49-F238E27FC236}">
                <a16:creationId xmlns:a16="http://schemas.microsoft.com/office/drawing/2014/main" id="{84F1B21B-BCA7-2541-78A5-98D7F9E69A01}"/>
              </a:ext>
            </a:extLst>
          </p:cNvPr>
          <p:cNvCxnSpPr>
            <a:cxnSpLocks/>
            <a:stCxn id="6" idx="3"/>
            <a:endCxn id="17" idx="1"/>
          </p:cNvCxnSpPr>
          <p:nvPr/>
        </p:nvCxnSpPr>
        <p:spPr>
          <a:xfrm>
            <a:off x="2800713" y="4545982"/>
            <a:ext cx="277555"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446A8D4-99B6-9D58-8113-313DC904A02E}"/>
              </a:ext>
            </a:extLst>
          </p:cNvPr>
          <p:cNvPicPr>
            <a:picLocks noChangeAspect="1"/>
          </p:cNvPicPr>
          <p:nvPr/>
        </p:nvPicPr>
        <p:blipFill>
          <a:blip r:embed="rId5"/>
          <a:srcRect/>
          <a:stretch/>
        </p:blipFill>
        <p:spPr>
          <a:xfrm>
            <a:off x="3078268" y="3800548"/>
            <a:ext cx="2775229" cy="1490867"/>
          </a:xfrm>
          <a:prstGeom prst="rect">
            <a:avLst/>
          </a:prstGeom>
        </p:spPr>
      </p:pic>
      <p:sp>
        <p:nvSpPr>
          <p:cNvPr id="18" name="TextBox 17">
            <a:extLst>
              <a:ext uri="{FF2B5EF4-FFF2-40B4-BE49-F238E27FC236}">
                <a16:creationId xmlns:a16="http://schemas.microsoft.com/office/drawing/2014/main" id="{543958EF-2C2B-B1A8-49F3-2C3AD454743C}"/>
              </a:ext>
            </a:extLst>
          </p:cNvPr>
          <p:cNvSpPr txBox="1"/>
          <p:nvPr/>
        </p:nvSpPr>
        <p:spPr>
          <a:xfrm>
            <a:off x="132129" y="829446"/>
            <a:ext cx="11927742"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Contributions:</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Horcrux</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enhances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diversity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limited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dataset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while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preserving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intrinsic</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time</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consistency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original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restricting the potential distribution shifts </a:t>
            </a:r>
            <a:r>
              <a:rPr lang="en-US" altLang="zh-CN" dirty="0">
                <a:latin typeface="Times New Roman Bold" panose="02020603050405020304" charset="0"/>
                <a:cs typeface="Times New Roman Bold" panose="02020603050405020304" charset="0"/>
                <a:sym typeface="+mn-ea"/>
              </a:rPr>
              <a:t>introduced into the augmented dataset.</a:t>
            </a:r>
            <a:endParaRPr lang="en-US" altLang="zh-CN" dirty="0">
              <a:solidFill>
                <a:srgbClr val="FF0000"/>
              </a:solidFill>
              <a:latin typeface="Times New Roman Bold" panose="02020603050405020304" charset="0"/>
              <a:cs typeface="Times New Roman Bold" panose="02020603050405020304" charset="0"/>
              <a:sym typeface="+mn-ea"/>
            </a:endParaRP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 transfer learning framework </a:t>
            </a:r>
            <a:r>
              <a:rPr lang="en-US" altLang="zh-CN" dirty="0" err="1">
                <a:solidFill>
                  <a:srgbClr val="FF0000"/>
                </a:solidFill>
                <a:latin typeface="Times New Roman Bold" panose="02020603050405020304" charset="0"/>
                <a:cs typeface="Times New Roman Bold" panose="02020603050405020304" charset="0"/>
                <a:sym typeface="+mn-ea"/>
              </a:rPr>
              <a:t>RFcardi</a:t>
            </a:r>
            <a:r>
              <a:rPr lang="en-US" altLang="zh-CN" dirty="0">
                <a:latin typeface="Times New Roman Bold" panose="02020603050405020304" charset="0"/>
                <a:cs typeface="Times New Roman Bold" panose="02020603050405020304" charset="0"/>
                <a:sym typeface="+mn-ea"/>
              </a:rPr>
              <a:t> following an SSL paradigm to</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eﬀectively learn </a:t>
            </a:r>
            <a:r>
              <a:rPr lang="en-US" altLang="zh-CN" dirty="0">
                <a:solidFill>
                  <a:srgbClr val="FF0000"/>
                </a:solidFill>
                <a:latin typeface="Times New Roman Bold" panose="02020603050405020304" charset="0"/>
                <a:cs typeface="Times New Roman Bold" panose="02020603050405020304" charset="0"/>
                <a:sym typeface="+mn-ea"/>
              </a:rPr>
              <a:t>the latent representations </a:t>
            </a:r>
            <a:r>
              <a:rPr lang="en-US" altLang="zh-CN" dirty="0">
                <a:latin typeface="Times New Roman Bold" panose="02020603050405020304" charset="0"/>
                <a:cs typeface="Times New Roman Bold" panose="02020603050405020304" charset="0"/>
                <a:sym typeface="+mn-ea"/>
              </a:rPr>
              <a:t>from radar signals by leveraging an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appropriate </a:t>
            </a:r>
            <a:r>
              <a:rPr lang="en-US" altLang="zh-CN" dirty="0">
                <a:solidFill>
                  <a:srgbClr val="FF0000"/>
                </a:solidFill>
                <a:latin typeface="Times New Roman Bold" panose="02020603050405020304" charset="0"/>
                <a:cs typeface="Times New Roman Bold" panose="02020603050405020304" charset="0"/>
                <a:sym typeface="+mn-ea"/>
              </a:rPr>
              <a:t>pre-text task</a:t>
            </a:r>
            <a:r>
              <a:rPr lang="en-US" altLang="zh-CN" dirty="0">
                <a:latin typeface="Times New Roman Bold" panose="02020603050405020304" charset="0"/>
                <a:cs typeface="Times New Roman Bold" panose="02020603050405020304" charset="0"/>
                <a:sym typeface="+mn-ea"/>
              </a:rPr>
              <a:t>. </a:t>
            </a:r>
          </a:p>
        </p:txBody>
      </p:sp>
      <p:sp>
        <p:nvSpPr>
          <p:cNvPr id="28" name="TextBox 27">
            <a:extLst>
              <a:ext uri="{FF2B5EF4-FFF2-40B4-BE49-F238E27FC236}">
                <a16:creationId xmlns:a16="http://schemas.microsoft.com/office/drawing/2014/main" id="{12B0C30D-5DB0-B5C8-5058-C47D2BB51D10}"/>
              </a:ext>
            </a:extLst>
          </p:cNvPr>
          <p:cNvSpPr txBox="1"/>
          <p:nvPr/>
        </p:nvSpPr>
        <p:spPr>
          <a:xfrm>
            <a:off x="803930" y="5459421"/>
            <a:ext cx="4253669" cy="646331"/>
          </a:xfrm>
          <a:prstGeom prst="rect">
            <a:avLst/>
          </a:prstGeom>
          <a:noFill/>
        </p:spPr>
        <p:txBody>
          <a:bodyPr wrap="square">
            <a:spAutoFit/>
          </a:bodyPr>
          <a:lstStyle/>
          <a:p>
            <a:pPr algn="ctr"/>
            <a:r>
              <a:rPr lang="en-US" altLang="zh-CN" sz="1800" kern="100" dirty="0">
                <a:latin typeface="Times New Roman" panose="02020603050405020304" pitchFamily="18" charset="0"/>
              </a:rPr>
              <a:t>Time-domain</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consistency</a:t>
            </a:r>
            <a:r>
              <a:rPr lang="zh-CN" altLang="en-US" sz="1800" kern="100" dirty="0">
                <a:latin typeface="Times New Roman" panose="02020603050405020304" pitchFamily="18" charset="0"/>
              </a:rPr>
              <a:t> </a:t>
            </a:r>
            <a:r>
              <a:rPr lang="en-US" altLang="zh-CN" kern="100" dirty="0">
                <a:latin typeface="Times New Roman" panose="02020603050405020304" pitchFamily="18" charset="0"/>
              </a:rPr>
              <a:t>p</a:t>
            </a:r>
            <a:r>
              <a:rPr lang="en-US" altLang="zh-CN" sz="1800" kern="100" dirty="0">
                <a:latin typeface="Times New Roman" panose="02020603050405020304" pitchFamily="18" charset="0"/>
              </a:rPr>
              <a:t>reserved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using</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proposed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Horcrux</a:t>
            </a:r>
            <a:endParaRPr lang="en-CN" dirty="0"/>
          </a:p>
        </p:txBody>
      </p:sp>
      <p:pic>
        <p:nvPicPr>
          <p:cNvPr id="33" name="Picture 32">
            <a:extLst>
              <a:ext uri="{FF2B5EF4-FFF2-40B4-BE49-F238E27FC236}">
                <a16:creationId xmlns:a16="http://schemas.microsoft.com/office/drawing/2014/main" id="{3C086144-3AEB-9BEE-4A93-E23FBA18C533}"/>
              </a:ext>
            </a:extLst>
          </p:cNvPr>
          <p:cNvPicPr>
            <a:picLocks noChangeAspect="1"/>
          </p:cNvPicPr>
          <p:nvPr/>
        </p:nvPicPr>
        <p:blipFill>
          <a:blip r:embed="rId6"/>
          <a:stretch>
            <a:fillRect/>
          </a:stretch>
        </p:blipFill>
        <p:spPr>
          <a:xfrm>
            <a:off x="9251433" y="3695353"/>
            <a:ext cx="2881200" cy="1764000"/>
          </a:xfrm>
          <a:prstGeom prst="rect">
            <a:avLst/>
          </a:prstGeom>
        </p:spPr>
      </p:pic>
      <p:pic>
        <p:nvPicPr>
          <p:cNvPr id="36" name="Picture 35">
            <a:extLst>
              <a:ext uri="{FF2B5EF4-FFF2-40B4-BE49-F238E27FC236}">
                <a16:creationId xmlns:a16="http://schemas.microsoft.com/office/drawing/2014/main" id="{CAD1FC47-C3BE-818C-6330-BDDB51C10E97}"/>
              </a:ext>
            </a:extLst>
          </p:cNvPr>
          <p:cNvPicPr>
            <a:picLocks noChangeAspect="1"/>
          </p:cNvPicPr>
          <p:nvPr/>
        </p:nvPicPr>
        <p:blipFill>
          <a:blip r:embed="rId7"/>
          <a:stretch>
            <a:fillRect/>
          </a:stretch>
        </p:blipFill>
        <p:spPr>
          <a:xfrm>
            <a:off x="6370233" y="3714378"/>
            <a:ext cx="2881200" cy="1764000"/>
          </a:xfrm>
          <a:prstGeom prst="rect">
            <a:avLst/>
          </a:prstGeom>
        </p:spPr>
      </p:pic>
      <p:sp>
        <p:nvSpPr>
          <p:cNvPr id="37" name="TextBox 36">
            <a:extLst>
              <a:ext uri="{FF2B5EF4-FFF2-40B4-BE49-F238E27FC236}">
                <a16:creationId xmlns:a16="http://schemas.microsoft.com/office/drawing/2014/main" id="{1628EF42-10E6-4B6E-6211-D0899ED590D1}"/>
              </a:ext>
            </a:extLst>
          </p:cNvPr>
          <p:cNvSpPr txBox="1"/>
          <p:nvPr/>
        </p:nvSpPr>
        <p:spPr>
          <a:xfrm>
            <a:off x="7233087" y="5551887"/>
            <a:ext cx="4253669"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ECG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Recovery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with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pre-training</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10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459DF-54FC-ABAC-5472-621F3B7E398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0D75DF6-809C-9AB0-902F-063D84E93DD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CA39B689-4B00-80D0-39B6-25C7C5DE134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4140EB2-A4CF-6C12-BB43-106BB110941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28</a:t>
            </a:fld>
            <a:endParaRPr lang="zh-CN" altLang="en-US"/>
          </a:p>
        </p:txBody>
      </p:sp>
      <p:sp>
        <p:nvSpPr>
          <p:cNvPr id="13" name="Rectangle 6">
            <a:extLst>
              <a:ext uri="{FF2B5EF4-FFF2-40B4-BE49-F238E27FC236}">
                <a16:creationId xmlns:a16="http://schemas.microsoft.com/office/drawing/2014/main" id="{0515AF25-17D6-3B62-2139-10A654D1884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4A4F36E5-635E-F391-52CB-F2E931C5D67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99B7E429-5DFC-0B37-44A4-7B6D65811B46}"/>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A9629BF-1AC5-A3B3-4BB7-8DEC43DC14F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D9867392-F6F8-E8EB-8CEC-42F670D0E42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FE0CF10-66AA-1477-3869-0FB5001EC68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2D2A381-1B35-1BAB-79D0-03297E8E8210}"/>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BB1DF6B-4AB4-D4A9-80FB-8FD26790544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920954F-11AD-4581-BC45-B3FF95C707BD}"/>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D9D7142C-9C90-3390-E97E-1627F536FB0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7305B2F-1046-3CA9-074C-D9B2E1C5F15A}"/>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and</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RFcardi</a:t>
            </a:r>
            <a:endParaRPr lang="en-US" sz="2800" b="1" dirty="0">
              <a:solidFill>
                <a:srgbClr val="000000"/>
              </a:solidFill>
              <a:effectLst/>
              <a:latin typeface="Times New Roman" panose="02020603050405020304" pitchFamily="18" charset="0"/>
            </a:endParaRPr>
          </a:p>
        </p:txBody>
      </p:sp>
      <p:pic>
        <p:nvPicPr>
          <p:cNvPr id="8" name="Picture 7">
            <a:extLst>
              <a:ext uri="{FF2B5EF4-FFF2-40B4-BE49-F238E27FC236}">
                <a16:creationId xmlns:a16="http://schemas.microsoft.com/office/drawing/2014/main" id="{9049D16A-BC77-5252-55D1-10A28CF1505C}"/>
              </a:ext>
            </a:extLst>
          </p:cNvPr>
          <p:cNvPicPr>
            <a:picLocks noChangeAspect="1"/>
          </p:cNvPicPr>
          <p:nvPr/>
        </p:nvPicPr>
        <p:blipFill>
          <a:blip r:embed="rId4"/>
          <a:stretch>
            <a:fillRect/>
          </a:stretch>
        </p:blipFill>
        <p:spPr>
          <a:xfrm>
            <a:off x="3581400" y="-3238842"/>
            <a:ext cx="7351340" cy="2938985"/>
          </a:xfrm>
          <a:prstGeom prst="rect">
            <a:avLst/>
          </a:prstGeom>
        </p:spPr>
      </p:pic>
      <p:pic>
        <p:nvPicPr>
          <p:cNvPr id="12" name="Picture 11">
            <a:extLst>
              <a:ext uri="{FF2B5EF4-FFF2-40B4-BE49-F238E27FC236}">
                <a16:creationId xmlns:a16="http://schemas.microsoft.com/office/drawing/2014/main" id="{D848ECD6-5622-AAE3-4D59-02A6D87B5750}"/>
              </a:ext>
            </a:extLst>
          </p:cNvPr>
          <p:cNvPicPr>
            <a:picLocks noChangeAspect="1"/>
          </p:cNvPicPr>
          <p:nvPr/>
        </p:nvPicPr>
        <p:blipFill>
          <a:blip r:embed="rId5"/>
          <a:stretch>
            <a:fillRect/>
          </a:stretch>
        </p:blipFill>
        <p:spPr>
          <a:xfrm>
            <a:off x="416862" y="1704525"/>
            <a:ext cx="6513778" cy="3235546"/>
          </a:xfrm>
          <a:prstGeom prst="rect">
            <a:avLst/>
          </a:prstGeom>
        </p:spPr>
      </p:pic>
      <p:pic>
        <p:nvPicPr>
          <p:cNvPr id="17" name="Picture 16">
            <a:extLst>
              <a:ext uri="{FF2B5EF4-FFF2-40B4-BE49-F238E27FC236}">
                <a16:creationId xmlns:a16="http://schemas.microsoft.com/office/drawing/2014/main" id="{AFA6D4A3-348B-8BDA-7310-2E4A1F29B7AB}"/>
              </a:ext>
            </a:extLst>
          </p:cNvPr>
          <p:cNvPicPr>
            <a:picLocks noChangeAspect="1"/>
          </p:cNvPicPr>
          <p:nvPr/>
        </p:nvPicPr>
        <p:blipFill>
          <a:blip r:embed="rId6"/>
          <a:stretch>
            <a:fillRect/>
          </a:stretch>
        </p:blipFill>
        <p:spPr>
          <a:xfrm>
            <a:off x="7436929" y="2155959"/>
            <a:ext cx="4690628" cy="1967331"/>
          </a:xfrm>
          <a:prstGeom prst="rect">
            <a:avLst/>
          </a:prstGeom>
        </p:spPr>
      </p:pic>
      <p:sp>
        <p:nvSpPr>
          <p:cNvPr id="18" name="TextBox 17">
            <a:extLst>
              <a:ext uri="{FF2B5EF4-FFF2-40B4-BE49-F238E27FC236}">
                <a16:creationId xmlns:a16="http://schemas.microsoft.com/office/drawing/2014/main" id="{533528F5-15D4-C75D-7269-633C03B91F16}"/>
              </a:ext>
            </a:extLst>
          </p:cNvPr>
          <p:cNvSpPr txBox="1"/>
          <p:nvPr/>
        </p:nvSpPr>
        <p:spPr>
          <a:xfrm>
            <a:off x="7704572" y="4381604"/>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framework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RFcardi</a:t>
            </a:r>
            <a:r>
              <a:rPr lang="en-US" altLang="zh-CN" dirty="0">
                <a:latin typeface="Times New Roman" panose="02020603050405020304" pitchFamily="18" charset="0"/>
                <a:cs typeface="Times New Roman" panose="02020603050405020304" pitchFamily="18" charset="0"/>
              </a:rPr>
              <a:t>)</a:t>
            </a:r>
            <a:endParaRPr lang="en-C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82AE801-70E1-AA1A-EF1D-BB3D477F4B3B}"/>
              </a:ext>
            </a:extLst>
          </p:cNvPr>
          <p:cNvSpPr txBox="1"/>
          <p:nvPr/>
        </p:nvSpPr>
        <p:spPr>
          <a:xfrm>
            <a:off x="1236086" y="5252482"/>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augmentation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pipeline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(Horcrux)</a:t>
            </a:r>
            <a:endParaRPr lang="en-CN" dirty="0">
              <a:latin typeface="Times New Roman" panose="02020603050405020304" pitchFamily="18" charset="0"/>
              <a:cs typeface="Times New Roman" panose="02020603050405020304" pitchFamily="18" charset="0"/>
            </a:endParaRPr>
          </a:p>
        </p:txBody>
      </p:sp>
      <p:sp>
        <p:nvSpPr>
          <p:cNvPr id="22" name="矩形 32">
            <a:extLst>
              <a:ext uri="{FF2B5EF4-FFF2-40B4-BE49-F238E27FC236}">
                <a16:creationId xmlns:a16="http://schemas.microsoft.com/office/drawing/2014/main" id="{101C92D3-C85C-7BD1-0171-A34B25B57607}"/>
              </a:ext>
            </a:extLst>
          </p:cNvPr>
          <p:cNvSpPr/>
          <p:nvPr/>
        </p:nvSpPr>
        <p:spPr>
          <a:xfrm>
            <a:off x="7234210" y="1140402"/>
            <a:ext cx="45719" cy="5046478"/>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476079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99AA3-E5A2-49A7-45E1-EE48C1CD5E0F}"/>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7A15503-571C-B1DF-EC60-08E1E4080280}"/>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04922227-BB25-E97E-F512-C2F91379931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6839A0E4-640D-C30F-577E-1DFA9C15C32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29</a:t>
            </a:fld>
            <a:endParaRPr lang="zh-CN" altLang="en-US"/>
          </a:p>
        </p:txBody>
      </p:sp>
      <p:sp>
        <p:nvSpPr>
          <p:cNvPr id="13" name="Rectangle 6">
            <a:extLst>
              <a:ext uri="{FF2B5EF4-FFF2-40B4-BE49-F238E27FC236}">
                <a16:creationId xmlns:a16="http://schemas.microsoft.com/office/drawing/2014/main" id="{4EDB2603-7F16-9281-7063-C88AA8F382E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6CF613B-588F-F7A8-1BC9-48F3DC45144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665BAE8-08BC-592D-57E4-5214D912BD2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69734C0-8864-3E1C-57B7-1623C56BAC0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CAE31832-9A48-6B62-7021-FAB155B05212}"/>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40511A2A-C32F-6831-F615-E6BC627DB8CC}"/>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A847D69-328B-9F34-BE11-511518EC9F0C}"/>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F245869-A3A0-4EFC-DF7C-EF78CF961FF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F2A08196-9580-2AC5-3BFD-8C8DC776E5B2}"/>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ED979AD-CB77-A1F3-67C0-B606F775A187}"/>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4CF79FA-9B07-FA57-981F-EAADA29C160E}"/>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5D04382B-9143-9939-6E41-DDFD11CDE0CD}"/>
              </a:ext>
            </a:extLst>
          </p:cNvPr>
          <p:cNvPicPr>
            <a:picLocks noChangeAspect="1"/>
          </p:cNvPicPr>
          <p:nvPr/>
        </p:nvPicPr>
        <p:blipFill>
          <a:blip r:embed="rId4"/>
          <a:srcRect b="12248"/>
          <a:stretch/>
        </p:blipFill>
        <p:spPr>
          <a:xfrm>
            <a:off x="6680467" y="2084087"/>
            <a:ext cx="5300010" cy="2927854"/>
          </a:xfrm>
          <a:prstGeom prst="rect">
            <a:avLst/>
          </a:prstGeom>
        </p:spPr>
      </p:pic>
      <p:pic>
        <p:nvPicPr>
          <p:cNvPr id="8" name="Picture 7">
            <a:extLst>
              <a:ext uri="{FF2B5EF4-FFF2-40B4-BE49-F238E27FC236}">
                <a16:creationId xmlns:a16="http://schemas.microsoft.com/office/drawing/2014/main" id="{35860E6C-29D8-756D-CB80-79447352DDFC}"/>
              </a:ext>
            </a:extLst>
          </p:cNvPr>
          <p:cNvPicPr>
            <a:picLocks noChangeAspect="1"/>
          </p:cNvPicPr>
          <p:nvPr/>
        </p:nvPicPr>
        <p:blipFill>
          <a:blip r:embed="rId5"/>
          <a:srcRect t="2695"/>
          <a:stretch/>
        </p:blipFill>
        <p:spPr>
          <a:xfrm>
            <a:off x="211523" y="1453509"/>
            <a:ext cx="5945838" cy="3651126"/>
          </a:xfrm>
          <a:prstGeom prst="rect">
            <a:avLst/>
          </a:prstGeom>
        </p:spPr>
      </p:pic>
      <p:cxnSp>
        <p:nvCxnSpPr>
          <p:cNvPr id="11" name="Straight Arrow Connector 10">
            <a:extLst>
              <a:ext uri="{FF2B5EF4-FFF2-40B4-BE49-F238E27FC236}">
                <a16:creationId xmlns:a16="http://schemas.microsoft.com/office/drawing/2014/main" id="{3EF4B24E-2B12-F4AC-3C99-F11F10F1498D}"/>
              </a:ext>
            </a:extLst>
          </p:cNvPr>
          <p:cNvCxnSpPr>
            <a:cxnSpLocks/>
          </p:cNvCxnSpPr>
          <p:nvPr/>
        </p:nvCxnSpPr>
        <p:spPr>
          <a:xfrm flipV="1">
            <a:off x="4255805" y="4030274"/>
            <a:ext cx="368968" cy="18083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91C6C0-15F4-C9C9-155B-63F4BFDE7EA1}"/>
              </a:ext>
            </a:extLst>
          </p:cNvPr>
          <p:cNvCxnSpPr>
            <a:cxnSpLocks/>
          </p:cNvCxnSpPr>
          <p:nvPr/>
        </p:nvCxnSpPr>
        <p:spPr>
          <a:xfrm flipV="1">
            <a:off x="5081973" y="4622350"/>
            <a:ext cx="368968" cy="180838"/>
          </a:xfrm>
          <a:prstGeom prst="straightConnector1">
            <a:avLst/>
          </a:prstGeom>
          <a:ln w="41275">
            <a:solidFill>
              <a:srgbClr val="B74DB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EDDAC9-1749-1247-1A09-C5D4E7CC18E9}"/>
              </a:ext>
            </a:extLst>
          </p:cNvPr>
          <p:cNvCxnSpPr>
            <a:cxnSpLocks/>
          </p:cNvCxnSpPr>
          <p:nvPr/>
        </p:nvCxnSpPr>
        <p:spPr>
          <a:xfrm flipV="1">
            <a:off x="5081973" y="4415649"/>
            <a:ext cx="368968" cy="180838"/>
          </a:xfrm>
          <a:prstGeom prst="straightConnector1">
            <a:avLst/>
          </a:prstGeom>
          <a:ln w="41275">
            <a:solidFill>
              <a:srgbClr val="B74DB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88ADD84-E938-D080-5A35-8202D05BF5EB}"/>
              </a:ext>
            </a:extLst>
          </p:cNvPr>
          <p:cNvCxnSpPr>
            <a:cxnSpLocks/>
          </p:cNvCxnSpPr>
          <p:nvPr/>
        </p:nvCxnSpPr>
        <p:spPr>
          <a:xfrm flipV="1">
            <a:off x="1700629" y="3336141"/>
            <a:ext cx="368968" cy="180838"/>
          </a:xfrm>
          <a:prstGeom prst="straightConnector1">
            <a:avLst/>
          </a:prstGeom>
          <a:ln w="412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CF0F72-4995-1D96-276C-1F7C7511CBC8}"/>
              </a:ext>
            </a:extLst>
          </p:cNvPr>
          <p:cNvCxnSpPr>
            <a:cxnSpLocks/>
          </p:cNvCxnSpPr>
          <p:nvPr/>
        </p:nvCxnSpPr>
        <p:spPr>
          <a:xfrm flipV="1">
            <a:off x="4255805" y="4211112"/>
            <a:ext cx="368968" cy="18083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56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68275" y="930682"/>
            <a:ext cx="7985125" cy="369332"/>
          </a:xfrm>
          <a:prstGeom prst="rect">
            <a:avLst/>
          </a:prstGeom>
          <a:noFill/>
        </p:spPr>
        <p:txBody>
          <a:bodyPr wrap="square" rtlCol="0">
            <a:spAutoFit/>
          </a:bodyPr>
          <a:lstStyle/>
          <a:p>
            <a:pPr indent="0">
              <a:buFont typeface="Arial" panose="020B0604020202090204" pitchFamily="34" charset="0"/>
              <a:buNone/>
            </a:pPr>
            <a:r>
              <a:rPr lang="en-US" altLang="zh-CN" b="1" dirty="0">
                <a:latin typeface="Times New Roman Bold" panose="02020603050405020304" charset="0"/>
                <a:cs typeface="Times New Roman Bold" panose="02020603050405020304" charset="0"/>
                <a:sym typeface="+mn-ea"/>
              </a:rPr>
              <a:t>Comparison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among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sensors</a:t>
            </a:r>
            <a:endParaRPr lang="en-US" altLang="zh-CN" sz="1600" b="1" dirty="0">
              <a:sym typeface="+mn-ea"/>
            </a:endParaRP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01313A4-02C5-3743-B1C3-D2FF2131FDA0}"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42DDAE86-0B8E-0043-BE03-19230B0898BD}"/>
              </a:ext>
            </a:extLst>
          </p:cNvPr>
          <p:cNvPicPr>
            <a:picLocks noChangeAspect="1"/>
          </p:cNvPicPr>
          <p:nvPr/>
        </p:nvPicPr>
        <p:blipFill>
          <a:blip r:embed="rId3"/>
          <a:stretch>
            <a:fillRect/>
          </a:stretch>
        </p:blipFill>
        <p:spPr>
          <a:xfrm>
            <a:off x="3816464" y="3594981"/>
            <a:ext cx="1392534" cy="330200"/>
          </a:xfrm>
          <a:prstGeom prst="rect">
            <a:avLst/>
          </a:prstGeom>
        </p:spPr>
      </p:pic>
      <p:sp>
        <p:nvSpPr>
          <p:cNvPr id="11" name="文本框 13">
            <a:extLst>
              <a:ext uri="{FF2B5EF4-FFF2-40B4-BE49-F238E27FC236}">
                <a16:creationId xmlns:a16="http://schemas.microsoft.com/office/drawing/2014/main" id="{17A1F874-6EEE-0676-3CE0-CCC805236CD5}"/>
              </a:ext>
            </a:extLst>
          </p:cNvPr>
          <p:cNvSpPr txBox="1"/>
          <p:nvPr/>
        </p:nvSpPr>
        <p:spPr>
          <a:xfrm>
            <a:off x="134098" y="4412139"/>
            <a:ext cx="3746008" cy="1866088"/>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Research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Interests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Pose estimation</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Object detection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tracking </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Vital sign monitoring</a:t>
            </a:r>
          </a:p>
        </p:txBody>
      </p:sp>
      <p:pic>
        <p:nvPicPr>
          <p:cNvPr id="1026" name="Picture 2" descr="Through-Wall Human Pose Estimation Using Radio Signals">
            <a:extLst>
              <a:ext uri="{FF2B5EF4-FFF2-40B4-BE49-F238E27FC236}">
                <a16:creationId xmlns:a16="http://schemas.microsoft.com/office/drawing/2014/main" id="{EBA88D32-46A5-A895-A775-C1E88BE117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92"/>
          <a:stretch/>
        </p:blipFill>
        <p:spPr bwMode="auto">
          <a:xfrm>
            <a:off x="3658718" y="4606905"/>
            <a:ext cx="3021963" cy="16509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90A4AB7-45EF-7630-552D-289BDA7FC6C2}"/>
              </a:ext>
            </a:extLst>
          </p:cNvPr>
          <p:cNvPicPr>
            <a:picLocks noChangeAspect="1"/>
          </p:cNvPicPr>
          <p:nvPr/>
        </p:nvPicPr>
        <p:blipFill>
          <a:blip r:embed="rId5"/>
          <a:stretch>
            <a:fillRect/>
          </a:stretch>
        </p:blipFill>
        <p:spPr>
          <a:xfrm>
            <a:off x="6770632" y="4606905"/>
            <a:ext cx="2644619" cy="1651320"/>
          </a:xfrm>
          <a:prstGeom prst="rect">
            <a:avLst/>
          </a:prstGeom>
        </p:spPr>
      </p:pic>
      <p:pic>
        <p:nvPicPr>
          <p:cNvPr id="15" name="Picture 14">
            <a:extLst>
              <a:ext uri="{FF2B5EF4-FFF2-40B4-BE49-F238E27FC236}">
                <a16:creationId xmlns:a16="http://schemas.microsoft.com/office/drawing/2014/main" id="{9EFDF958-C8BB-EC68-C489-720046C83644}"/>
              </a:ext>
            </a:extLst>
          </p:cNvPr>
          <p:cNvPicPr>
            <a:picLocks noChangeAspect="1"/>
          </p:cNvPicPr>
          <p:nvPr/>
        </p:nvPicPr>
        <p:blipFill>
          <a:blip r:embed="rId6"/>
          <a:stretch>
            <a:fillRect/>
          </a:stretch>
        </p:blipFill>
        <p:spPr>
          <a:xfrm>
            <a:off x="9505202" y="4597849"/>
            <a:ext cx="2552700" cy="1651000"/>
          </a:xfrm>
          <a:prstGeom prst="rect">
            <a:avLst/>
          </a:prstGeom>
        </p:spPr>
      </p:pic>
      <p:graphicFrame>
        <p:nvGraphicFramePr>
          <p:cNvPr id="2" name="表格 4">
            <a:extLst>
              <a:ext uri="{FF2B5EF4-FFF2-40B4-BE49-F238E27FC236}">
                <a16:creationId xmlns:a16="http://schemas.microsoft.com/office/drawing/2014/main" id="{700AFE53-F3AE-46B7-00FA-CCFAAB1D00B1}"/>
              </a:ext>
            </a:extLst>
          </p:cNvPr>
          <p:cNvGraphicFramePr>
            <a:graphicFrameLocks noGrp="1"/>
          </p:cNvGraphicFramePr>
          <p:nvPr>
            <p:extLst>
              <p:ext uri="{D42A27DB-BD31-4B8C-83A1-F6EECF244321}">
                <p14:modId xmlns:p14="http://schemas.microsoft.com/office/powerpoint/2010/main" val="3629149407"/>
              </p:ext>
            </p:extLst>
          </p:nvPr>
        </p:nvGraphicFramePr>
        <p:xfrm>
          <a:off x="267956" y="1508884"/>
          <a:ext cx="11656088" cy="2726657"/>
        </p:xfrm>
        <a:graphic>
          <a:graphicData uri="http://schemas.openxmlformats.org/drawingml/2006/table">
            <a:tbl>
              <a:tblPr firstRow="1" bandRow="1">
                <a:tableStyleId>{5C22544A-7EE6-4342-B048-85BDC9FD1C3A}</a:tableStyleId>
              </a:tblPr>
              <a:tblGrid>
                <a:gridCol w="1225281">
                  <a:extLst>
                    <a:ext uri="{9D8B030D-6E8A-4147-A177-3AD203B41FA5}">
                      <a16:colId xmlns:a16="http://schemas.microsoft.com/office/drawing/2014/main" val="1211568701"/>
                    </a:ext>
                  </a:extLst>
                </a:gridCol>
                <a:gridCol w="2754688">
                  <a:extLst>
                    <a:ext uri="{9D8B030D-6E8A-4147-A177-3AD203B41FA5}">
                      <a16:colId xmlns:a16="http://schemas.microsoft.com/office/drawing/2014/main" val="536981508"/>
                    </a:ext>
                  </a:extLst>
                </a:gridCol>
                <a:gridCol w="2807218">
                  <a:extLst>
                    <a:ext uri="{9D8B030D-6E8A-4147-A177-3AD203B41FA5}">
                      <a16:colId xmlns:a16="http://schemas.microsoft.com/office/drawing/2014/main" val="3529248990"/>
                    </a:ext>
                  </a:extLst>
                </a:gridCol>
                <a:gridCol w="2465745">
                  <a:extLst>
                    <a:ext uri="{9D8B030D-6E8A-4147-A177-3AD203B41FA5}">
                      <a16:colId xmlns:a16="http://schemas.microsoft.com/office/drawing/2014/main" val="3001946663"/>
                    </a:ext>
                  </a:extLst>
                </a:gridCol>
                <a:gridCol w="2403156">
                  <a:extLst>
                    <a:ext uri="{9D8B030D-6E8A-4147-A177-3AD203B41FA5}">
                      <a16:colId xmlns:a16="http://schemas.microsoft.com/office/drawing/2014/main" val="2771386396"/>
                    </a:ext>
                  </a:extLst>
                </a:gridCol>
              </a:tblGrid>
              <a:tr h="412971">
                <a:tc>
                  <a:txBody>
                    <a:bodyPr/>
                    <a:lstStyle/>
                    <a:p>
                      <a:pPr algn="ct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Cameras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Wi-Fi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Routers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Radars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extLst>
                  <a:ext uri="{0D108BD9-81ED-4DB2-BD59-A6C34878D82A}">
                    <a16:rowId xmlns:a16="http://schemas.microsoft.com/office/drawing/2014/main" val="2888196391"/>
                  </a:ext>
                </a:extLst>
              </a:tr>
              <a:tr h="968883">
                <a:tc>
                  <a:txBody>
                    <a:bodyPr/>
                    <a:lstStyle/>
                    <a:p>
                      <a:pPr algn="ctr"/>
                      <a:r>
                        <a:rPr lang="en-US" altLang="zh-CN" sz="1800" b="1" dirty="0">
                          <a:latin typeface="Times New Roman" panose="02020603050405020304" pitchFamily="18" charset="0"/>
                          <a:cs typeface="Times New Roman" panose="02020603050405020304" pitchFamily="18" charset="0"/>
                        </a:rPr>
                        <a:t>Pros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SOTA.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CV</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algorithms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frameworks</a:t>
                      </a: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Directly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monitor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the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heart</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sound</a:t>
                      </a:r>
                    </a:p>
                  </a:txBody>
                  <a:tcPr marL="88308" marR="88308" marT="44154" marB="44154"/>
                </a:tc>
                <a:tc>
                  <a:txBody>
                    <a:bodyPr/>
                    <a:lstStyle/>
                    <a:p>
                      <a:pPr marL="457200" indent="-457200" algn="l">
                        <a:buAutoNum type="arabicPeriod"/>
                      </a:pP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need</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extra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devices</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Unobtrusive</a:t>
                      </a:r>
                    </a:p>
                  </a:txBody>
                  <a:tcPr marL="88308" marR="88308" marT="44154" marB="44154"/>
                </a:tc>
                <a:tc>
                  <a:txBody>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Unobtrusive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Contactless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Robustness</a:t>
                      </a:r>
                    </a:p>
                  </a:txBody>
                  <a:tcPr marL="88308" marR="88308" marT="44154" marB="44154"/>
                </a:tc>
                <a:extLst>
                  <a:ext uri="{0D108BD9-81ED-4DB2-BD59-A6C34878D82A}">
                    <a16:rowId xmlns:a16="http://schemas.microsoft.com/office/drawing/2014/main" val="3375141316"/>
                  </a:ext>
                </a:extLst>
              </a:tr>
              <a:tr h="1344803">
                <a:tc>
                  <a:txBody>
                    <a:bodyPr/>
                    <a:lstStyle/>
                    <a:p>
                      <a:pPr algn="ctr"/>
                      <a:r>
                        <a:rPr lang="en-US" altLang="zh-CN" sz="1800" b="1" dirty="0">
                          <a:latin typeface="Times New Roman" panose="02020603050405020304" pitchFamily="18" charset="0"/>
                          <a:cs typeface="Times New Roman" panose="02020603050405020304" pitchFamily="18" charset="0"/>
                        </a:rPr>
                        <a:t>Cons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Privacy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issue</a:t>
                      </a:r>
                      <a:endParaRPr lang="en-US" altLang="zh-CN" sz="1800" b="0" i="0" kern="1200" dirty="0">
                        <a:solidFill>
                          <a:schemeClr val="dk1"/>
                        </a:solidFill>
                        <a:effectLst/>
                        <a:latin typeface="Times New Roman" panose="02020603050405020304" pitchFamily="18" charset="0"/>
                        <a:ea typeface="+mn-ea"/>
                        <a:cs typeface="Times New Roman" panose="02020603050405020304" pitchFamily="18" charset="0"/>
                      </a:endParaRP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on</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high</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quality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image.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Vulnerable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noise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 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Complex EM environment</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Require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special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signal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processing</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design</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Less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investigated</a:t>
                      </a:r>
                    </a:p>
                  </a:txBody>
                  <a:tcPr marL="88308" marR="88308" marT="44154" marB="44154"/>
                </a:tc>
                <a:extLst>
                  <a:ext uri="{0D108BD9-81ED-4DB2-BD59-A6C34878D82A}">
                    <a16:rowId xmlns:a16="http://schemas.microsoft.com/office/drawing/2014/main" val="2044898157"/>
                  </a:ext>
                </a:extLst>
              </a:tr>
            </a:tbl>
          </a:graphicData>
        </a:graphic>
      </p:graphicFrame>
      <p:sp>
        <p:nvSpPr>
          <p:cNvPr id="3" name="矩形 2">
            <a:extLst>
              <a:ext uri="{FF2B5EF4-FFF2-40B4-BE49-F238E27FC236}">
                <a16:creationId xmlns:a16="http://schemas.microsoft.com/office/drawing/2014/main" id="{8DD2DC3B-86E3-F2C4-D35F-5FF84FBEE1B3}"/>
              </a:ext>
            </a:extLst>
          </p:cNvPr>
          <p:cNvSpPr/>
          <p:nvPr/>
        </p:nvSpPr>
        <p:spPr>
          <a:xfrm>
            <a:off x="1996027" y="2919569"/>
            <a:ext cx="1338068"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16">
            <a:extLst>
              <a:ext uri="{FF2B5EF4-FFF2-40B4-BE49-F238E27FC236}">
                <a16:creationId xmlns:a16="http://schemas.microsoft.com/office/drawing/2014/main" id="{7374F3DE-ECEA-FD8A-DD28-571D5B4AB2FC}"/>
              </a:ext>
            </a:extLst>
          </p:cNvPr>
          <p:cNvSpPr/>
          <p:nvPr/>
        </p:nvSpPr>
        <p:spPr>
          <a:xfrm>
            <a:off x="4751819" y="2930230"/>
            <a:ext cx="1357434"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17">
            <a:extLst>
              <a:ext uri="{FF2B5EF4-FFF2-40B4-BE49-F238E27FC236}">
                <a16:creationId xmlns:a16="http://schemas.microsoft.com/office/drawing/2014/main" id="{F5463359-1AB6-E0B5-95B1-CC94C5810286}"/>
              </a:ext>
            </a:extLst>
          </p:cNvPr>
          <p:cNvSpPr/>
          <p:nvPr/>
        </p:nvSpPr>
        <p:spPr>
          <a:xfrm>
            <a:off x="7526977" y="2940154"/>
            <a:ext cx="1424975"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7">
            <a:extLst>
              <a:ext uri="{FF2B5EF4-FFF2-40B4-BE49-F238E27FC236}">
                <a16:creationId xmlns:a16="http://schemas.microsoft.com/office/drawing/2014/main" id="{3B84B944-F964-8F45-FC59-D4589E1A3841}"/>
              </a:ext>
            </a:extLst>
          </p:cNvPr>
          <p:cNvSpPr/>
          <p:nvPr/>
        </p:nvSpPr>
        <p:spPr>
          <a:xfrm>
            <a:off x="10046938" y="2919693"/>
            <a:ext cx="1582209" cy="8468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Picture 7">
            <a:extLst>
              <a:ext uri="{FF2B5EF4-FFF2-40B4-BE49-F238E27FC236}">
                <a16:creationId xmlns:a16="http://schemas.microsoft.com/office/drawing/2014/main" id="{E7CBC694-4E03-D54B-9097-BB6BBF2BDD3E}"/>
              </a:ext>
            </a:extLst>
          </p:cNvPr>
          <p:cNvPicPr>
            <a:picLocks noChangeAspect="1"/>
          </p:cNvPicPr>
          <p:nvPr/>
        </p:nvPicPr>
        <p:blipFill>
          <a:blip r:embed="rId7">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3" name="矩形 22">
            <a:extLst>
              <a:ext uri="{FF2B5EF4-FFF2-40B4-BE49-F238E27FC236}">
                <a16:creationId xmlns:a16="http://schemas.microsoft.com/office/drawing/2014/main" id="{51DD290A-D861-1E0D-FBE7-98F9DB85B4D9}"/>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23">
            <a:extLst>
              <a:ext uri="{FF2B5EF4-FFF2-40B4-BE49-F238E27FC236}">
                <a16:creationId xmlns:a16="http://schemas.microsoft.com/office/drawing/2014/main" id="{9F60AD77-C3C2-55C7-2996-7881BB1B16DA}"/>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 name="Group 29">
            <a:extLst>
              <a:ext uri="{FF2B5EF4-FFF2-40B4-BE49-F238E27FC236}">
                <a16:creationId xmlns:a16="http://schemas.microsoft.com/office/drawing/2014/main" id="{782D256F-05C0-9D9C-DD87-6693B4FEEDFD}"/>
              </a:ext>
            </a:extLst>
          </p:cNvPr>
          <p:cNvGrpSpPr/>
          <p:nvPr/>
        </p:nvGrpSpPr>
        <p:grpSpPr>
          <a:xfrm>
            <a:off x="1324278" y="694812"/>
            <a:ext cx="868965" cy="107163"/>
            <a:chOff x="6952968" y="682117"/>
            <a:chExt cx="868965" cy="107163"/>
          </a:xfrm>
        </p:grpSpPr>
        <p:sp>
          <p:nvSpPr>
            <p:cNvPr id="33" name="Oval 32">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4" name="Oval 3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sp>
          <p:nvSpPr>
            <p:cNvPr id="35" name="Oval 3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6" name="Oval 3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grpSp>
      <p:sp>
        <p:nvSpPr>
          <p:cNvPr id="31" name="Rounded Rectangle 30">
            <a:extLst>
              <a:ext uri="{FF2B5EF4-FFF2-40B4-BE49-F238E27FC236}">
                <a16:creationId xmlns:a16="http://schemas.microsoft.com/office/drawing/2014/main" id="{186E5D60-317B-8D08-EF35-44EDC36071D0}"/>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32" name="Rounded Rectangle 31">
            <a:extLst>
              <a:ext uri="{FF2B5EF4-FFF2-40B4-BE49-F238E27FC236}">
                <a16:creationId xmlns:a16="http://schemas.microsoft.com/office/drawing/2014/main" id="{9400F2A5-520E-4B98-3296-F977CC7F2FD4}"/>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Radar-Based Sensing</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8919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75C6A-A5F4-0FBA-7A24-9201F4A3B066}"/>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82923FB-9FD9-AF6E-EB6E-76641BFDE70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9B367BF-55C8-F769-7847-C916228AC37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F5DDF01B-C61F-E675-BED4-4B715631C02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30</a:t>
            </a:fld>
            <a:endParaRPr lang="zh-CN" altLang="en-US"/>
          </a:p>
        </p:txBody>
      </p:sp>
      <p:sp>
        <p:nvSpPr>
          <p:cNvPr id="13" name="Rectangle 6">
            <a:extLst>
              <a:ext uri="{FF2B5EF4-FFF2-40B4-BE49-F238E27FC236}">
                <a16:creationId xmlns:a16="http://schemas.microsoft.com/office/drawing/2014/main" id="{C310DB35-1B43-F132-56CE-AFE4835E235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0F6FD3E8-501C-9031-0AC5-E57B19FA6BB8}"/>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FDDC1D3-B8F4-091D-609D-21CBD494BCD6}"/>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9503B22-EB03-5840-DC2A-972A205042B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CB4BFB4-BE2E-7605-6F52-E8D8DDF91CBF}"/>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924F1E74-7D68-700B-AE82-00438562F541}"/>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7DBD327-1637-0D42-F511-0722FE44F284}"/>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49EBAA68-B3D4-7D17-A995-E6B9BEA99B87}"/>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A33F946-237D-A69B-3AF3-EDF279C7889B}"/>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C324197-E638-2467-33F9-32B6C936C41E}"/>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78257C53-8CDB-DC7E-EAAA-6227A1DF46D9}"/>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D0BF2B4B-FEFD-E383-A700-CB49E5A54C42}"/>
              </a:ext>
            </a:extLst>
          </p:cNvPr>
          <p:cNvPicPr>
            <a:picLocks noChangeAspect="1"/>
          </p:cNvPicPr>
          <p:nvPr/>
        </p:nvPicPr>
        <p:blipFill>
          <a:blip r:embed="rId4"/>
          <a:stretch>
            <a:fillRect/>
          </a:stretch>
        </p:blipFill>
        <p:spPr>
          <a:xfrm>
            <a:off x="5689772" y="1074237"/>
            <a:ext cx="4910351" cy="2706274"/>
          </a:xfrm>
          <a:prstGeom prst="rect">
            <a:avLst/>
          </a:prstGeom>
        </p:spPr>
      </p:pic>
      <p:pic>
        <p:nvPicPr>
          <p:cNvPr id="23" name="Picture 22">
            <a:extLst>
              <a:ext uri="{FF2B5EF4-FFF2-40B4-BE49-F238E27FC236}">
                <a16:creationId xmlns:a16="http://schemas.microsoft.com/office/drawing/2014/main" id="{0DA28068-BA88-5C74-E097-030A1A400433}"/>
              </a:ext>
            </a:extLst>
          </p:cNvPr>
          <p:cNvPicPr>
            <a:picLocks noChangeAspect="1"/>
          </p:cNvPicPr>
          <p:nvPr/>
        </p:nvPicPr>
        <p:blipFill>
          <a:blip r:embed="rId5"/>
          <a:stretch>
            <a:fillRect/>
          </a:stretch>
        </p:blipFill>
        <p:spPr>
          <a:xfrm>
            <a:off x="1033662" y="3684425"/>
            <a:ext cx="9370999" cy="2755110"/>
          </a:xfrm>
          <a:prstGeom prst="rect">
            <a:avLst/>
          </a:prstGeom>
        </p:spPr>
      </p:pic>
      <p:cxnSp>
        <p:nvCxnSpPr>
          <p:cNvPr id="24" name="Straight Arrow Connector 23">
            <a:extLst>
              <a:ext uri="{FF2B5EF4-FFF2-40B4-BE49-F238E27FC236}">
                <a16:creationId xmlns:a16="http://schemas.microsoft.com/office/drawing/2014/main" id="{577B0BC5-731C-D99F-4417-BD9B1D05323B}"/>
              </a:ext>
            </a:extLst>
          </p:cNvPr>
          <p:cNvCxnSpPr>
            <a:cxnSpLocks/>
          </p:cNvCxnSpPr>
          <p:nvPr/>
        </p:nvCxnSpPr>
        <p:spPr>
          <a:xfrm flipH="1">
            <a:off x="5940748" y="4823478"/>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F565DD-44E0-63CF-0AD4-3709966E3E95}"/>
              </a:ext>
            </a:extLst>
          </p:cNvPr>
          <p:cNvCxnSpPr>
            <a:cxnSpLocks/>
          </p:cNvCxnSpPr>
          <p:nvPr/>
        </p:nvCxnSpPr>
        <p:spPr>
          <a:xfrm flipH="1">
            <a:off x="5940748" y="5012255"/>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816E4B-E5F7-B708-F3BC-F7EFDCC5FD03}"/>
              </a:ext>
            </a:extLst>
          </p:cNvPr>
          <p:cNvCxnSpPr>
            <a:cxnSpLocks/>
          </p:cNvCxnSpPr>
          <p:nvPr/>
        </p:nvCxnSpPr>
        <p:spPr>
          <a:xfrm flipH="1">
            <a:off x="5940748" y="5196798"/>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DE568EF-8891-9F9A-6727-1873E52708E5}"/>
              </a:ext>
            </a:extLst>
          </p:cNvPr>
          <p:cNvCxnSpPr>
            <a:cxnSpLocks/>
          </p:cNvCxnSpPr>
          <p:nvPr/>
        </p:nvCxnSpPr>
        <p:spPr>
          <a:xfrm flipH="1">
            <a:off x="5940748" y="5617980"/>
            <a:ext cx="228598" cy="152400"/>
          </a:xfrm>
          <a:prstGeom prst="straightConnector1">
            <a:avLst/>
          </a:prstGeom>
          <a:ln w="34925">
            <a:solidFill>
              <a:srgbClr val="B4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700145-CCF4-7AE0-F1BC-84AFFBB68DC1}"/>
              </a:ext>
            </a:extLst>
          </p:cNvPr>
          <p:cNvCxnSpPr>
            <a:cxnSpLocks/>
          </p:cNvCxnSpPr>
          <p:nvPr/>
        </p:nvCxnSpPr>
        <p:spPr>
          <a:xfrm flipH="1">
            <a:off x="10171297" y="5638662"/>
            <a:ext cx="228598" cy="152400"/>
          </a:xfrm>
          <a:prstGeom prst="straightConnector1">
            <a:avLst/>
          </a:prstGeom>
          <a:ln w="34925">
            <a:solidFill>
              <a:srgbClr val="B4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147B-4A31-1492-26AF-1E8CE0941414}"/>
              </a:ext>
            </a:extLst>
          </p:cNvPr>
          <p:cNvCxnSpPr>
            <a:cxnSpLocks/>
          </p:cNvCxnSpPr>
          <p:nvPr/>
        </p:nvCxnSpPr>
        <p:spPr>
          <a:xfrm flipH="1">
            <a:off x="10158466" y="4990189"/>
            <a:ext cx="228598" cy="15240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0044BF-D96F-2E5B-3E04-70D927316FBA}"/>
              </a:ext>
            </a:extLst>
          </p:cNvPr>
          <p:cNvCxnSpPr>
            <a:cxnSpLocks/>
          </p:cNvCxnSpPr>
          <p:nvPr/>
        </p:nvCxnSpPr>
        <p:spPr>
          <a:xfrm flipH="1">
            <a:off x="5940748" y="5864749"/>
            <a:ext cx="228598" cy="15240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68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A6DC-625E-3C83-D1CD-7B4BBCC2836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A14D661-BD5F-C617-E1C5-464988423E57}"/>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0AD0AA5-F08D-F146-2157-9FD724F3094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30C16E64-5687-CB9C-845D-2F9613FEB23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31</a:t>
            </a:fld>
            <a:endParaRPr lang="zh-CN" altLang="en-US"/>
          </a:p>
        </p:txBody>
      </p:sp>
      <p:pic>
        <p:nvPicPr>
          <p:cNvPr id="12" name="Picture 6">
            <a:extLst>
              <a:ext uri="{FF2B5EF4-FFF2-40B4-BE49-F238E27FC236}">
                <a16:creationId xmlns:a16="http://schemas.microsoft.com/office/drawing/2014/main" id="{2DC4FE64-3E2D-D4BB-1E61-390D0D63AC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0098A83C-C0CD-3725-2ADD-E6AE18C0F0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D40F68A-F6A6-A1FC-E3D1-D46DC4652F57}"/>
              </a:ext>
            </a:extLst>
          </p:cNvPr>
          <p:cNvSpPr txBox="1"/>
          <p:nvPr/>
        </p:nvSpPr>
        <p:spPr>
          <a:xfrm>
            <a:off x="404774" y="1639534"/>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3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Conclusions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sp>
        <p:nvSpPr>
          <p:cNvPr id="11" name="副标题 7">
            <a:extLst>
              <a:ext uri="{FF2B5EF4-FFF2-40B4-BE49-F238E27FC236}">
                <a16:creationId xmlns:a16="http://schemas.microsoft.com/office/drawing/2014/main" id="{9A95E9FB-DE8F-BE1C-5CE4-F4A121D1DDE6}"/>
              </a:ext>
            </a:extLst>
          </p:cNvPr>
          <p:cNvSpPr txBox="1">
            <a:spLocks/>
          </p:cNvSpPr>
          <p:nvPr/>
        </p:nvSpPr>
        <p:spPr>
          <a:xfrm>
            <a:off x="4773027" y="2813566"/>
            <a:ext cx="3975861" cy="1157411"/>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 1 – Summary</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of</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contributions</a:t>
            </a:r>
          </a:p>
          <a:p>
            <a:pPr>
              <a:lnSpc>
                <a:spcPct val="120000"/>
              </a:lnSpc>
            </a:pPr>
            <a:r>
              <a:rPr lang="en-US" altLang="zh-CN" sz="2000" b="1" dirty="0">
                <a:latin typeface="Times New Roman Bold" panose="02020603050405020304" charset="0"/>
                <a:cs typeface="Times New Roman Bold" panose="02020603050405020304" charset="0"/>
                <a:sym typeface="+mn-ea"/>
              </a:rPr>
              <a:t>Part 2 – Future</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work</a:t>
            </a:r>
          </a:p>
        </p:txBody>
      </p:sp>
    </p:spTree>
    <p:extLst>
      <p:ext uri="{BB962C8B-B14F-4D97-AF65-F5344CB8AC3E}">
        <p14:creationId xmlns:p14="http://schemas.microsoft.com/office/powerpoint/2010/main" val="224597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C5A84-FB95-1CD6-F0B1-64B158786FCC}"/>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CACB2AE-A176-6684-ECDE-42CDD55FC955}"/>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45C50E86-84E9-75ED-41E7-D96C2E7E974A}"/>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EEEAC90-3E66-2642-AEFE-D07D1451534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32</a:t>
            </a:fld>
            <a:endParaRPr lang="zh-CN" altLang="en-US"/>
          </a:p>
        </p:txBody>
      </p:sp>
      <p:sp>
        <p:nvSpPr>
          <p:cNvPr id="13" name="Rectangle 6">
            <a:extLst>
              <a:ext uri="{FF2B5EF4-FFF2-40B4-BE49-F238E27FC236}">
                <a16:creationId xmlns:a16="http://schemas.microsoft.com/office/drawing/2014/main" id="{A90CEFF2-FCFA-1731-7A4A-4487FE337C6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570821A-3368-DE9E-8DC2-E8C57A3E5DF1}"/>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95CD469D-178B-21FA-3915-26A1BB9D4A5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151B219-950E-6271-DD80-3ACB63CC132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BD2D0CB0-D2DA-0300-6AD6-1AB552FB7228}"/>
              </a:ext>
            </a:extLst>
          </p:cNvPr>
          <p:cNvGrpSpPr/>
          <p:nvPr/>
        </p:nvGrpSpPr>
        <p:grpSpPr>
          <a:xfrm>
            <a:off x="1523190" y="695101"/>
            <a:ext cx="360788" cy="102635"/>
            <a:chOff x="7461145" y="686645"/>
            <a:chExt cx="360788" cy="102635"/>
          </a:xfrm>
        </p:grpSpPr>
        <p:sp>
          <p:nvSpPr>
            <p:cNvPr id="15" name="Oval 14">
              <a:extLst>
                <a:ext uri="{FF2B5EF4-FFF2-40B4-BE49-F238E27FC236}">
                  <a16:creationId xmlns:a16="http://schemas.microsoft.com/office/drawing/2014/main" id="{D5A8EC42-7823-EF24-80C1-FE342DFCAA0C}"/>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A353B7A-7236-6BF2-94AE-921D43C3AE07}"/>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41" name="Rounded Rectangle 40">
            <a:extLst>
              <a:ext uri="{FF2B5EF4-FFF2-40B4-BE49-F238E27FC236}">
                <a16:creationId xmlns:a16="http://schemas.microsoft.com/office/drawing/2014/main" id="{14EC7AFB-EA40-C781-9335-C3436C69FAB8}"/>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Conclusions</a:t>
            </a:r>
          </a:p>
        </p:txBody>
      </p:sp>
      <p:sp>
        <p:nvSpPr>
          <p:cNvPr id="42" name="Rounded Rectangle 41">
            <a:extLst>
              <a:ext uri="{FF2B5EF4-FFF2-40B4-BE49-F238E27FC236}">
                <a16:creationId xmlns:a16="http://schemas.microsoft.com/office/drawing/2014/main" id="{286F5062-5B6F-19FC-E358-2D91DEA4BC72}"/>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altLang="zh-CN" sz="2800" b="1">
                <a:solidFill>
                  <a:srgbClr val="000000"/>
                </a:solidFill>
                <a:effectLst/>
                <a:latin typeface="Times New Roman" panose="02020603050405020304" pitchFamily="18" charset="0"/>
              </a:rPr>
              <a:t>Summary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CC1A20EE-2436-BC8A-E4EC-81F4A0C11AE6}"/>
              </a:ext>
            </a:extLst>
          </p:cNvPr>
          <p:cNvPicPr>
            <a:picLocks noChangeAspect="1"/>
          </p:cNvPicPr>
          <p:nvPr/>
        </p:nvPicPr>
        <p:blipFill>
          <a:blip r:embed="rId4"/>
          <a:stretch>
            <a:fillRect/>
          </a:stretch>
        </p:blipFill>
        <p:spPr>
          <a:xfrm>
            <a:off x="4897213" y="1236799"/>
            <a:ext cx="7143195" cy="4622430"/>
          </a:xfrm>
          <a:prstGeom prst="rect">
            <a:avLst/>
          </a:prstGeom>
        </p:spPr>
      </p:pic>
      <p:sp>
        <p:nvSpPr>
          <p:cNvPr id="8" name="TextBox 7">
            <a:extLst>
              <a:ext uri="{FF2B5EF4-FFF2-40B4-BE49-F238E27FC236}">
                <a16:creationId xmlns:a16="http://schemas.microsoft.com/office/drawing/2014/main" id="{46A9C2F8-7A96-8F8E-BF5D-46C30921D3DC}"/>
              </a:ext>
            </a:extLst>
          </p:cNvPr>
          <p:cNvSpPr txBox="1"/>
          <p:nvPr/>
        </p:nvSpPr>
        <p:spPr>
          <a:xfrm>
            <a:off x="0" y="1091604"/>
            <a:ext cx="4897213" cy="461305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Contributions:</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Efficient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collection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ample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cardiac</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features</a:t>
            </a:r>
            <a:endParaRPr lang="en-US" altLang="zh-CN" dirty="0">
              <a:solidFill>
                <a:srgbClr val="FF0000"/>
              </a:solidFill>
              <a:latin typeface="Times New Roman Bold" panose="02020603050405020304" charset="0"/>
              <a:cs typeface="Times New Roman Bold" panose="02020603050405020304" charset="0"/>
              <a:sym typeface="+mn-ea"/>
            </a:endParaRP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Model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transformation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between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fine-grained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cardiac</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features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(mechanical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domain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Wingdings" pitchFamily="2" charset="2"/>
              </a:rPr>
              <a:t>to</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electrical</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domain</a:t>
            </a:r>
            <a:r>
              <a:rPr lang="en-US" altLang="zh-CN"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Realize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long-term</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radar-based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ECG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recovery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even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under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impact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different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noises.</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Alleviate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scarcity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deployment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new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scenarios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limited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p>
        </p:txBody>
      </p:sp>
    </p:spTree>
    <p:extLst>
      <p:ext uri="{BB962C8B-B14F-4D97-AF65-F5344CB8AC3E}">
        <p14:creationId xmlns:p14="http://schemas.microsoft.com/office/powerpoint/2010/main" val="2285433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C121E-2F50-5671-6409-7CC5A0CE68A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1265061-F619-D144-C6E4-C8B875D15E70}"/>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BC4CEB68-3AFC-A59A-03A0-BD3C8803127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F820DBB0-8BD7-20F9-D720-99402093E7D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33</a:t>
            </a:fld>
            <a:endParaRPr lang="zh-CN" altLang="en-US"/>
          </a:p>
        </p:txBody>
      </p:sp>
      <p:sp>
        <p:nvSpPr>
          <p:cNvPr id="13" name="Rectangle 6">
            <a:extLst>
              <a:ext uri="{FF2B5EF4-FFF2-40B4-BE49-F238E27FC236}">
                <a16:creationId xmlns:a16="http://schemas.microsoft.com/office/drawing/2014/main" id="{8CDFEB17-7250-D337-2A02-D5A6F69E5E22}"/>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C6FAE035-9684-58A2-4211-07B1CF38926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11249C52-B870-48CA-7236-6FB44677FDE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CB0FC59-27AD-E517-324E-D4979176C2AF}"/>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A25B2933-281D-CBD4-176E-D9A9FD357E7B}"/>
              </a:ext>
            </a:extLst>
          </p:cNvPr>
          <p:cNvGrpSpPr/>
          <p:nvPr/>
        </p:nvGrpSpPr>
        <p:grpSpPr>
          <a:xfrm>
            <a:off x="1523190" y="695101"/>
            <a:ext cx="360788" cy="102635"/>
            <a:chOff x="7461145" y="686645"/>
            <a:chExt cx="360788" cy="102635"/>
          </a:xfrm>
        </p:grpSpPr>
        <p:sp>
          <p:nvSpPr>
            <p:cNvPr id="15" name="Oval 14">
              <a:extLst>
                <a:ext uri="{FF2B5EF4-FFF2-40B4-BE49-F238E27FC236}">
                  <a16:creationId xmlns:a16="http://schemas.microsoft.com/office/drawing/2014/main" id="{783F1CE0-8D1E-44C9-20F3-9715F7B62885}"/>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2BA7D214-7FDF-FBAD-2470-3F9E7A97648E}"/>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DB1600FE-FBAC-2AA7-A837-3600C73C32BA}"/>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Conclusions</a:t>
            </a:r>
          </a:p>
        </p:txBody>
      </p:sp>
      <p:sp>
        <p:nvSpPr>
          <p:cNvPr id="42" name="Rounded Rectangle 41">
            <a:extLst>
              <a:ext uri="{FF2B5EF4-FFF2-40B4-BE49-F238E27FC236}">
                <a16:creationId xmlns:a16="http://schemas.microsoft.com/office/drawing/2014/main" id="{3AAE5053-AB6B-9B52-BF2A-D0FC01A6FDE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altLang="zh-CN" sz="2800" b="1" dirty="0">
                <a:solidFill>
                  <a:srgbClr val="000000"/>
                </a:solidFill>
                <a:effectLst/>
                <a:latin typeface="Times New Roman" panose="02020603050405020304" pitchFamily="18" charset="0"/>
              </a:rPr>
              <a:t>Conclusions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Future</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work</a:t>
            </a:r>
            <a:endParaRPr lang="en-US" sz="2800" b="1" dirty="0">
              <a:solidFill>
                <a:srgbClr val="000000"/>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8F4E2ECB-7C03-0CF0-918D-0400359509D6}"/>
              </a:ext>
            </a:extLst>
          </p:cNvPr>
          <p:cNvSpPr txBox="1"/>
          <p:nvPr/>
        </p:nvSpPr>
        <p:spPr>
          <a:xfrm>
            <a:off x="162046" y="935280"/>
            <a:ext cx="10822329"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Future</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work:</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Long-range ECG Monitoring</a:t>
            </a: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Theoretical Model for Excitation-contraction Coupling</a:t>
            </a: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Evaluation on the Dataset for Patients</a:t>
            </a: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Integrated sensing and communication</a:t>
            </a:r>
          </a:p>
        </p:txBody>
      </p:sp>
    </p:spTree>
    <p:extLst>
      <p:ext uri="{BB962C8B-B14F-4D97-AF65-F5344CB8AC3E}">
        <p14:creationId xmlns:p14="http://schemas.microsoft.com/office/powerpoint/2010/main" val="109052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670300" y="106054"/>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06190" y="106054"/>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87915" y="106615"/>
            <a:ext cx="834071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Q&amp;A</a:t>
            </a: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52276BD9-A11E-2946-A49A-A410A12CF4EC}"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34</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8C1D96A5-3427-2E4F-B2BD-7737C7ECAA79}"/>
              </a:ext>
            </a:extLst>
          </p:cNvPr>
          <p:cNvSpPr txBox="1"/>
          <p:nvPr/>
        </p:nvSpPr>
        <p:spPr>
          <a:xfrm>
            <a:off x="3806190" y="2878185"/>
            <a:ext cx="434720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 Thanks</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for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your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time!</a:t>
            </a:r>
          </a:p>
        </p:txBody>
      </p:sp>
    </p:spTree>
    <p:extLst>
      <p:ext uri="{BB962C8B-B14F-4D97-AF65-F5344CB8AC3E}">
        <p14:creationId xmlns:p14="http://schemas.microsoft.com/office/powerpoint/2010/main" val="87188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0547-6BC3-313C-A192-D31179D247B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E232A53-BE54-774B-9CE0-8387E53982FC}"/>
              </a:ext>
            </a:extLst>
          </p:cNvPr>
          <p:cNvSpPr>
            <a:spLocks noGrp="1"/>
          </p:cNvSpPr>
          <p:nvPr>
            <p:ph type="dt" sz="half" idx="10"/>
          </p:nvPr>
        </p:nvSpPr>
        <p:spPr>
          <a:xfrm>
            <a:off x="838200" y="6439535"/>
            <a:ext cx="2743200" cy="365125"/>
          </a:xfrm>
        </p:spPr>
        <p:txBody>
          <a:bodyPr/>
          <a:lstStyle/>
          <a:p>
            <a:fld id="{9951F7CD-BB26-5A4E-B58B-EF0ABE45A8F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7D6F1DE-03C3-89FF-EA47-BF1CB5E38AE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AA7ACB9-DD25-AFDD-585F-7AB0278D716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a:t>
            </a:fld>
            <a:endParaRPr lang="zh-CN" altLang="en-US"/>
          </a:p>
        </p:txBody>
      </p:sp>
      <p:sp>
        <p:nvSpPr>
          <p:cNvPr id="13" name="Rectangle 6">
            <a:extLst>
              <a:ext uri="{FF2B5EF4-FFF2-40B4-BE49-F238E27FC236}">
                <a16:creationId xmlns:a16="http://schemas.microsoft.com/office/drawing/2014/main" id="{0B3CEB92-60A8-EB1D-F500-A73D073094D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ABBC21C-E5BA-2CDD-0758-A4C016DC811E}"/>
              </a:ext>
            </a:extLst>
          </p:cNvPr>
          <p:cNvGrpSpPr/>
          <p:nvPr/>
        </p:nvGrpSpPr>
        <p:grpSpPr>
          <a:xfrm>
            <a:off x="1331256" y="690902"/>
            <a:ext cx="868965" cy="107163"/>
            <a:chOff x="1668433" y="433529"/>
            <a:chExt cx="868965" cy="107163"/>
          </a:xfrm>
        </p:grpSpPr>
        <p:sp>
          <p:nvSpPr>
            <p:cNvPr id="17" name="Oval 16">
              <a:extLst>
                <a:ext uri="{FF2B5EF4-FFF2-40B4-BE49-F238E27FC236}">
                  <a16:creationId xmlns:a16="http://schemas.microsoft.com/office/drawing/2014/main" id="{8397B3BD-ECE2-0A7D-3437-22CB57D5EAF2}"/>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Oval 17">
              <a:extLst>
                <a:ext uri="{FF2B5EF4-FFF2-40B4-BE49-F238E27FC236}">
                  <a16:creationId xmlns:a16="http://schemas.microsoft.com/office/drawing/2014/main" id="{089DF0D5-3FC7-01E0-0DF8-AD80BD1D9AC6}"/>
                </a:ext>
              </a:extLst>
            </p:cNvPr>
            <p:cNvSpPr/>
            <p:nvPr/>
          </p:nvSpPr>
          <p:spPr>
            <a:xfrm>
              <a:off x="1934404"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Oval 18">
              <a:extLst>
                <a:ext uri="{FF2B5EF4-FFF2-40B4-BE49-F238E27FC236}">
                  <a16:creationId xmlns:a16="http://schemas.microsoft.com/office/drawing/2014/main" id="{7788E9A4-6AA2-5BDF-CB02-566500B1056B}"/>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Oval 19">
              <a:extLst>
                <a:ext uri="{FF2B5EF4-FFF2-40B4-BE49-F238E27FC236}">
                  <a16:creationId xmlns:a16="http://schemas.microsoft.com/office/drawing/2014/main" id="{684DCE0C-2030-38B7-A495-7732BC781937}"/>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8" name="Rectangle 6">
            <a:extLst>
              <a:ext uri="{FF2B5EF4-FFF2-40B4-BE49-F238E27FC236}">
                <a16:creationId xmlns:a16="http://schemas.microsoft.com/office/drawing/2014/main" id="{0F30C15A-A688-3F38-3E0A-D493BE8DCB36}"/>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图片 2">
            <a:extLst>
              <a:ext uri="{FF2B5EF4-FFF2-40B4-BE49-F238E27FC236}">
                <a16:creationId xmlns:a16="http://schemas.microsoft.com/office/drawing/2014/main" id="{D4C0ED42-2B44-B0DC-957D-6A26AA0DF3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5739" y="853388"/>
            <a:ext cx="8791984" cy="5690560"/>
          </a:xfrm>
          <a:prstGeom prst="rect">
            <a:avLst/>
          </a:prstGeom>
        </p:spPr>
      </p:pic>
      <p:pic>
        <p:nvPicPr>
          <p:cNvPr id="24" name="图片 4">
            <a:extLst>
              <a:ext uri="{FF2B5EF4-FFF2-40B4-BE49-F238E27FC236}">
                <a16:creationId xmlns:a16="http://schemas.microsoft.com/office/drawing/2014/main" id="{5BB417EC-2F52-80B6-7886-094CF1E2C09C}"/>
              </a:ext>
            </a:extLst>
          </p:cNvPr>
          <p:cNvPicPr>
            <a:picLocks noChangeAspect="1"/>
          </p:cNvPicPr>
          <p:nvPr/>
        </p:nvPicPr>
        <p:blipFill>
          <a:blip r:embed="rId4"/>
          <a:stretch>
            <a:fillRect/>
          </a:stretch>
        </p:blipFill>
        <p:spPr>
          <a:xfrm>
            <a:off x="3719045" y="3630223"/>
            <a:ext cx="1678367" cy="330200"/>
          </a:xfrm>
          <a:prstGeom prst="rect">
            <a:avLst/>
          </a:prstGeom>
        </p:spPr>
      </p:pic>
      <p:sp>
        <p:nvSpPr>
          <p:cNvPr id="30" name="下箭头 6">
            <a:extLst>
              <a:ext uri="{FF2B5EF4-FFF2-40B4-BE49-F238E27FC236}">
                <a16:creationId xmlns:a16="http://schemas.microsoft.com/office/drawing/2014/main" id="{9E1D1488-2EB3-5327-8C73-E800D47A5BBC}"/>
              </a:ext>
            </a:extLst>
          </p:cNvPr>
          <p:cNvSpPr/>
          <p:nvPr/>
        </p:nvSpPr>
        <p:spPr>
          <a:xfrm rot="10800000">
            <a:off x="4864309" y="3343251"/>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下箭头 15">
            <a:extLst>
              <a:ext uri="{FF2B5EF4-FFF2-40B4-BE49-F238E27FC236}">
                <a16:creationId xmlns:a16="http://schemas.microsoft.com/office/drawing/2014/main" id="{F38D7AF1-CF49-C4B4-1894-A365817E9ABF}"/>
              </a:ext>
            </a:extLst>
          </p:cNvPr>
          <p:cNvSpPr/>
          <p:nvPr/>
        </p:nvSpPr>
        <p:spPr>
          <a:xfrm rot="10800000">
            <a:off x="6594336"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下箭头 16">
            <a:extLst>
              <a:ext uri="{FF2B5EF4-FFF2-40B4-BE49-F238E27FC236}">
                <a16:creationId xmlns:a16="http://schemas.microsoft.com/office/drawing/2014/main" id="{8BE55770-E3F4-21DA-76B4-7F15200D5165}"/>
              </a:ext>
            </a:extLst>
          </p:cNvPr>
          <p:cNvSpPr/>
          <p:nvPr/>
        </p:nvSpPr>
        <p:spPr>
          <a:xfrm rot="10800000">
            <a:off x="8252173"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下箭头 17">
            <a:extLst>
              <a:ext uri="{FF2B5EF4-FFF2-40B4-BE49-F238E27FC236}">
                <a16:creationId xmlns:a16="http://schemas.microsoft.com/office/drawing/2014/main" id="{5CB3B97D-7993-2F0D-13CA-02F89E3CF927}"/>
              </a:ext>
            </a:extLst>
          </p:cNvPr>
          <p:cNvSpPr/>
          <p:nvPr/>
        </p:nvSpPr>
        <p:spPr>
          <a:xfrm rot="10800000">
            <a:off x="9910010"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16">
            <a:extLst>
              <a:ext uri="{FF2B5EF4-FFF2-40B4-BE49-F238E27FC236}">
                <a16:creationId xmlns:a16="http://schemas.microsoft.com/office/drawing/2014/main" id="{9398288C-FAF1-2B9F-AF2B-947C2C4E2946}"/>
              </a:ext>
            </a:extLst>
          </p:cNvPr>
          <p:cNvSpPr/>
          <p:nvPr/>
        </p:nvSpPr>
        <p:spPr>
          <a:xfrm>
            <a:off x="5939403" y="2524274"/>
            <a:ext cx="3216570" cy="957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Picture 37">
            <a:extLst>
              <a:ext uri="{FF2B5EF4-FFF2-40B4-BE49-F238E27FC236}">
                <a16:creationId xmlns:a16="http://schemas.microsoft.com/office/drawing/2014/main" id="{B6F8D8C5-422F-C6D2-AFB7-AB76C823AA4C}"/>
              </a:ext>
            </a:extLst>
          </p:cNvPr>
          <p:cNvPicPr>
            <a:picLocks noChangeAspect="1"/>
          </p:cNvPicPr>
          <p:nvPr/>
        </p:nvPicPr>
        <p:blipFill>
          <a:blip r:embed="rId5">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39" name="矩形 22">
            <a:extLst>
              <a:ext uri="{FF2B5EF4-FFF2-40B4-BE49-F238E27FC236}">
                <a16:creationId xmlns:a16="http://schemas.microsoft.com/office/drawing/2014/main" id="{FA753816-794E-ECA2-17B0-3AACFB0A6AD3}"/>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矩形 23">
            <a:extLst>
              <a:ext uri="{FF2B5EF4-FFF2-40B4-BE49-F238E27FC236}">
                <a16:creationId xmlns:a16="http://schemas.microsoft.com/office/drawing/2014/main" id="{D0D8CB23-5ED9-1C63-EF23-C333B51E9A59}"/>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Rounded Rectangle 40">
            <a:extLst>
              <a:ext uri="{FF2B5EF4-FFF2-40B4-BE49-F238E27FC236}">
                <a16:creationId xmlns:a16="http://schemas.microsoft.com/office/drawing/2014/main" id="{AB3DAC01-B3FE-E697-5C91-F96DCF2D2736}"/>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42" name="Rounded Rectangle 41">
            <a:extLst>
              <a:ext uri="{FF2B5EF4-FFF2-40B4-BE49-F238E27FC236}">
                <a16:creationId xmlns:a16="http://schemas.microsoft.com/office/drawing/2014/main" id="{4448077D-DA65-7B53-7360-5C409CAA92DA}"/>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General</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Pipeline</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7436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B311D7CA-6086-C544-88DD-C78490E8F7CA}"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5</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文本框 14">
            <a:extLst>
              <a:ext uri="{FF2B5EF4-FFF2-40B4-BE49-F238E27FC236}">
                <a16:creationId xmlns:a16="http://schemas.microsoft.com/office/drawing/2014/main" id="{73EA3555-F300-DD91-A7DC-FF09432336F7}"/>
              </a:ext>
            </a:extLst>
          </p:cNvPr>
          <p:cNvSpPr txBox="1"/>
          <p:nvPr/>
        </p:nvSpPr>
        <p:spPr>
          <a:xfrm>
            <a:off x="0" y="733873"/>
            <a:ext cx="11877261" cy="2273956"/>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efficient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algorithm</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high-SNR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Realize</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 ﬁne-grained cardiac 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sym typeface="Wingdings" pitchFamily="2" charset="2"/>
              </a:rPr>
              <a:t>ECG</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Mitigate the real-world 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movement,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long-distance</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Alleviate</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scarcity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appropriate</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augmentation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self-supervised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learning.</a:t>
            </a:r>
          </a:p>
        </p:txBody>
      </p:sp>
      <p:pic>
        <p:nvPicPr>
          <p:cNvPr id="16" name="图片 4">
            <a:extLst>
              <a:ext uri="{FF2B5EF4-FFF2-40B4-BE49-F238E27FC236}">
                <a16:creationId xmlns:a16="http://schemas.microsoft.com/office/drawing/2014/main" id="{6D13E279-D484-12CB-A709-47A1FDADA92C}"/>
              </a:ext>
            </a:extLst>
          </p:cNvPr>
          <p:cNvPicPr>
            <a:picLocks noChangeAspect="1"/>
          </p:cNvPicPr>
          <p:nvPr/>
        </p:nvPicPr>
        <p:blipFill>
          <a:blip r:embed="rId3"/>
          <a:stretch>
            <a:fillRect/>
          </a:stretch>
        </p:blipFill>
        <p:spPr>
          <a:xfrm>
            <a:off x="1166393" y="6146633"/>
            <a:ext cx="1392534" cy="330200"/>
          </a:xfrm>
          <a:prstGeom prst="rect">
            <a:avLst/>
          </a:prstGeom>
        </p:spPr>
      </p:pic>
      <p:pic>
        <p:nvPicPr>
          <p:cNvPr id="17" name="图片 2">
            <a:extLst>
              <a:ext uri="{FF2B5EF4-FFF2-40B4-BE49-F238E27FC236}">
                <a16:creationId xmlns:a16="http://schemas.microsoft.com/office/drawing/2014/main" id="{02DD3F79-3BDB-9CE6-244D-CFA9E7B22082}"/>
              </a:ext>
            </a:extLst>
          </p:cNvPr>
          <p:cNvPicPr>
            <a:picLocks noChangeAspect="1"/>
          </p:cNvPicPr>
          <p:nvPr/>
        </p:nvPicPr>
        <p:blipFill>
          <a:blip r:embed="rId4">
            <a:extLst>
              <a:ext uri="{28A0092B-C50C-407E-A947-70E740481C1C}">
                <a14:useLocalDpi xmlns:a14="http://schemas.microsoft.com/office/drawing/2010/main" val="0"/>
              </a:ext>
            </a:extLst>
          </a:blip>
          <a:srcRect l="1321" t="28738" r="83219" b="45195"/>
          <a:stretch/>
        </p:blipFill>
        <p:spPr>
          <a:xfrm>
            <a:off x="0" y="3859479"/>
            <a:ext cx="1872652" cy="2043672"/>
          </a:xfrm>
          <a:prstGeom prst="rect">
            <a:avLst/>
          </a:prstGeom>
        </p:spPr>
      </p:pic>
      <p:pic>
        <p:nvPicPr>
          <p:cNvPr id="18" name="Picture 17" descr="A red and green circuit board&#10;&#10;Description automatically generated">
            <a:extLst>
              <a:ext uri="{FF2B5EF4-FFF2-40B4-BE49-F238E27FC236}">
                <a16:creationId xmlns:a16="http://schemas.microsoft.com/office/drawing/2014/main" id="{6F31CCE5-8276-6694-FBC6-35FA3CB3B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194" y="3993247"/>
            <a:ext cx="2186527" cy="1639895"/>
          </a:xfrm>
          <a:prstGeom prst="rect">
            <a:avLst/>
          </a:prstGeom>
        </p:spPr>
      </p:pic>
      <p:pic>
        <p:nvPicPr>
          <p:cNvPr id="19" name="Picture 18">
            <a:extLst>
              <a:ext uri="{FF2B5EF4-FFF2-40B4-BE49-F238E27FC236}">
                <a16:creationId xmlns:a16="http://schemas.microsoft.com/office/drawing/2014/main" id="{B44B0D8C-0F54-8950-5736-C075ECC9A2FA}"/>
              </a:ext>
            </a:extLst>
          </p:cNvPr>
          <p:cNvPicPr>
            <a:picLocks noChangeAspect="1"/>
          </p:cNvPicPr>
          <p:nvPr/>
        </p:nvPicPr>
        <p:blipFill>
          <a:blip r:embed="rId6"/>
          <a:stretch>
            <a:fillRect/>
          </a:stretch>
        </p:blipFill>
        <p:spPr>
          <a:xfrm>
            <a:off x="1728622" y="4381507"/>
            <a:ext cx="696701" cy="866169"/>
          </a:xfrm>
          <a:prstGeom prst="rect">
            <a:avLst/>
          </a:prstGeom>
        </p:spPr>
      </p:pic>
      <p:pic>
        <p:nvPicPr>
          <p:cNvPr id="27" name="Picture 26">
            <a:extLst>
              <a:ext uri="{FF2B5EF4-FFF2-40B4-BE49-F238E27FC236}">
                <a16:creationId xmlns:a16="http://schemas.microsoft.com/office/drawing/2014/main" id="{63A634F9-0682-D89F-249D-86219DB2F079}"/>
              </a:ext>
            </a:extLst>
          </p:cNvPr>
          <p:cNvPicPr>
            <a:picLocks noChangeAspect="1"/>
          </p:cNvPicPr>
          <p:nvPr/>
        </p:nvPicPr>
        <p:blipFill>
          <a:blip r:embed="rId7"/>
          <a:stretch>
            <a:fillRect/>
          </a:stretch>
        </p:blipFill>
        <p:spPr>
          <a:xfrm>
            <a:off x="5488172" y="3918752"/>
            <a:ext cx="2984098" cy="1824848"/>
          </a:xfrm>
          <a:prstGeom prst="rect">
            <a:avLst/>
          </a:prstGeom>
        </p:spPr>
      </p:pic>
      <p:pic>
        <p:nvPicPr>
          <p:cNvPr id="30" name="Picture 29">
            <a:extLst>
              <a:ext uri="{FF2B5EF4-FFF2-40B4-BE49-F238E27FC236}">
                <a16:creationId xmlns:a16="http://schemas.microsoft.com/office/drawing/2014/main" id="{8750DC45-D2D3-E3E7-4F04-F8B1C19C56EC}"/>
              </a:ext>
            </a:extLst>
          </p:cNvPr>
          <p:cNvPicPr>
            <a:picLocks noChangeAspect="1"/>
          </p:cNvPicPr>
          <p:nvPr/>
        </p:nvPicPr>
        <p:blipFill>
          <a:blip r:embed="rId8"/>
          <a:stretch>
            <a:fillRect/>
          </a:stretch>
        </p:blipFill>
        <p:spPr>
          <a:xfrm>
            <a:off x="9181526" y="3918458"/>
            <a:ext cx="2984098" cy="1824848"/>
          </a:xfrm>
          <a:prstGeom prst="rect">
            <a:avLst/>
          </a:prstGeom>
        </p:spPr>
      </p:pic>
      <p:sp>
        <p:nvSpPr>
          <p:cNvPr id="31" name="Down Arrow 30">
            <a:extLst>
              <a:ext uri="{FF2B5EF4-FFF2-40B4-BE49-F238E27FC236}">
                <a16:creationId xmlns:a16="http://schemas.microsoft.com/office/drawing/2014/main" id="{F40E87B1-185D-AAE1-BB83-3751756F2F97}"/>
              </a:ext>
            </a:extLst>
          </p:cNvPr>
          <p:cNvSpPr/>
          <p:nvPr/>
        </p:nvSpPr>
        <p:spPr>
          <a:xfrm rot="16200000">
            <a:off x="4957050" y="4475885"/>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Down Arrow 35">
            <a:extLst>
              <a:ext uri="{FF2B5EF4-FFF2-40B4-BE49-F238E27FC236}">
                <a16:creationId xmlns:a16="http://schemas.microsoft.com/office/drawing/2014/main" id="{CBCA0449-5792-3F73-07B6-38E592AE4335}"/>
              </a:ext>
            </a:extLst>
          </p:cNvPr>
          <p:cNvSpPr/>
          <p:nvPr/>
        </p:nvSpPr>
        <p:spPr>
          <a:xfrm rot="16200000">
            <a:off x="8650404" y="4505703"/>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D628BA12-13EF-02B0-7A3D-81F6C38A944E}"/>
              </a:ext>
            </a:extLst>
          </p:cNvPr>
          <p:cNvSpPr txBox="1"/>
          <p:nvPr/>
        </p:nvSpPr>
        <p:spPr>
          <a:xfrm>
            <a:off x="325815" y="5881988"/>
            <a:ext cx="1221021" cy="369332"/>
          </a:xfrm>
          <a:prstGeom prst="rect">
            <a:avLst/>
          </a:prstGeom>
          <a:noFill/>
        </p:spPr>
        <p:txBody>
          <a:bodyPr wrap="square">
            <a:spAutoFit/>
          </a:bodyPr>
          <a:lstStyle/>
          <a:p>
            <a:r>
              <a:rPr lang="en-US" altLang="zh-CN" dirty="0">
                <a:latin typeface="Times New Roman Bold" panose="02020603050405020304" charset="0"/>
                <a:cs typeface="Times New Roman Bold" panose="02020603050405020304" charset="0"/>
                <a:sym typeface="+mn-ea"/>
              </a:rPr>
              <a:t>Vital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t>
            </a:r>
            <a:endParaRPr lang="en-CN" dirty="0"/>
          </a:p>
        </p:txBody>
      </p:sp>
      <p:sp>
        <p:nvSpPr>
          <p:cNvPr id="38" name="文本框 14">
            <a:extLst>
              <a:ext uri="{FF2B5EF4-FFF2-40B4-BE49-F238E27FC236}">
                <a16:creationId xmlns:a16="http://schemas.microsoft.com/office/drawing/2014/main" id="{1344AD0D-4AD8-0CF3-6CA7-1AEDBD5FC08E}"/>
              </a:ext>
            </a:extLst>
          </p:cNvPr>
          <p:cNvSpPr txBox="1"/>
          <p:nvPr/>
        </p:nvSpPr>
        <p:spPr>
          <a:xfrm>
            <a:off x="3013470" y="5855689"/>
            <a:ext cx="1177973"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Radar</a:t>
            </a:r>
          </a:p>
        </p:txBody>
      </p:sp>
      <p:sp>
        <p:nvSpPr>
          <p:cNvPr id="39" name="文本框 14">
            <a:extLst>
              <a:ext uri="{FF2B5EF4-FFF2-40B4-BE49-F238E27FC236}">
                <a16:creationId xmlns:a16="http://schemas.microsoft.com/office/drawing/2014/main" id="{0B1CA2E6-4225-516A-A20E-081A536AB26E}"/>
              </a:ext>
            </a:extLst>
          </p:cNvPr>
          <p:cNvSpPr txBox="1"/>
          <p:nvPr/>
        </p:nvSpPr>
        <p:spPr>
          <a:xfrm>
            <a:off x="6214084" y="5881988"/>
            <a:ext cx="1988571"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Processing</a:t>
            </a:r>
          </a:p>
        </p:txBody>
      </p:sp>
      <p:sp>
        <p:nvSpPr>
          <p:cNvPr id="40" name="文本框 14">
            <a:extLst>
              <a:ext uri="{FF2B5EF4-FFF2-40B4-BE49-F238E27FC236}">
                <a16:creationId xmlns:a16="http://schemas.microsoft.com/office/drawing/2014/main" id="{FECF0C37-4446-9152-5204-4371DA9B194E}"/>
              </a:ext>
            </a:extLst>
          </p:cNvPr>
          <p:cNvSpPr txBox="1"/>
          <p:nvPr/>
        </p:nvSpPr>
        <p:spPr>
          <a:xfrm>
            <a:off x="9663846" y="5881988"/>
            <a:ext cx="2019458"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sp>
        <p:nvSpPr>
          <p:cNvPr id="41" name="文本框 14">
            <a:extLst>
              <a:ext uri="{FF2B5EF4-FFF2-40B4-BE49-F238E27FC236}">
                <a16:creationId xmlns:a16="http://schemas.microsoft.com/office/drawing/2014/main" id="{6B002C11-317B-13A4-A0B7-066C2FEE660B}"/>
              </a:ext>
            </a:extLst>
          </p:cNvPr>
          <p:cNvSpPr txBox="1"/>
          <p:nvPr/>
        </p:nvSpPr>
        <p:spPr>
          <a:xfrm>
            <a:off x="-1" y="3271048"/>
            <a:ext cx="2509195"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Project</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Illustration:</a:t>
            </a:r>
            <a:endParaRPr lang="en-US" altLang="zh-CN" kern="100" dirty="0">
              <a:latin typeface="Times New Roman" panose="02020603050405020304" pitchFamily="18" charset="0"/>
            </a:endParaRPr>
          </a:p>
        </p:txBody>
      </p:sp>
      <p:grpSp>
        <p:nvGrpSpPr>
          <p:cNvPr id="3" name="Group 2">
            <a:extLst>
              <a:ext uri="{FF2B5EF4-FFF2-40B4-BE49-F238E27FC236}">
                <a16:creationId xmlns:a16="http://schemas.microsoft.com/office/drawing/2014/main" id="{EBC32BCE-500D-C648-0660-AAA0B8F49F47}"/>
              </a:ext>
            </a:extLst>
          </p:cNvPr>
          <p:cNvGrpSpPr/>
          <p:nvPr/>
        </p:nvGrpSpPr>
        <p:grpSpPr>
          <a:xfrm>
            <a:off x="1331256" y="690902"/>
            <a:ext cx="868965" cy="107163"/>
            <a:chOff x="1668433" y="433529"/>
            <a:chExt cx="868965" cy="107163"/>
          </a:xfrm>
        </p:grpSpPr>
        <p:sp>
          <p:nvSpPr>
            <p:cNvPr id="5" name="Oval 4">
              <a:extLst>
                <a:ext uri="{FF2B5EF4-FFF2-40B4-BE49-F238E27FC236}">
                  <a16:creationId xmlns:a16="http://schemas.microsoft.com/office/drawing/2014/main" id="{52729379-B7B0-D40A-5114-52F7B0158D3F}"/>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Oval 7">
              <a:extLst>
                <a:ext uri="{FF2B5EF4-FFF2-40B4-BE49-F238E27FC236}">
                  <a16:creationId xmlns:a16="http://schemas.microsoft.com/office/drawing/2014/main" id="{1A35D7FD-E523-9EF5-52B7-6F416F8370B4}"/>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Oval 11">
              <a:extLst>
                <a:ext uri="{FF2B5EF4-FFF2-40B4-BE49-F238E27FC236}">
                  <a16:creationId xmlns:a16="http://schemas.microsoft.com/office/drawing/2014/main" id="{BD3DA4B3-4CF9-D5F8-C621-565CDFBAF8AA}"/>
                </a:ext>
              </a:extLst>
            </p:cNvPr>
            <p:cNvSpPr/>
            <p:nvPr/>
          </p:nvSpPr>
          <p:spPr>
            <a:xfrm>
              <a:off x="2176610" y="438526"/>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0" name="Oval 19">
              <a:extLst>
                <a:ext uri="{FF2B5EF4-FFF2-40B4-BE49-F238E27FC236}">
                  <a16:creationId xmlns:a16="http://schemas.microsoft.com/office/drawing/2014/main" id="{23365150-7E36-FED7-2B5F-B9EDDA1A6691}"/>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21" name="Picture 20">
            <a:extLst>
              <a:ext uri="{FF2B5EF4-FFF2-40B4-BE49-F238E27FC236}">
                <a16:creationId xmlns:a16="http://schemas.microsoft.com/office/drawing/2014/main" id="{35455B4A-92BF-D269-CED3-1DBF2C72A95A}"/>
              </a:ext>
            </a:extLst>
          </p:cNvPr>
          <p:cNvPicPr>
            <a:picLocks noChangeAspect="1"/>
          </p:cNvPicPr>
          <p:nvPr/>
        </p:nvPicPr>
        <p:blipFill>
          <a:blip r:embed="rId9">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2" name="矩形 22">
            <a:extLst>
              <a:ext uri="{FF2B5EF4-FFF2-40B4-BE49-F238E27FC236}">
                <a16:creationId xmlns:a16="http://schemas.microsoft.com/office/drawing/2014/main" id="{3384491B-239C-F42E-A7A9-8B61EA4CA00E}"/>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3">
            <a:extLst>
              <a:ext uri="{FF2B5EF4-FFF2-40B4-BE49-F238E27FC236}">
                <a16:creationId xmlns:a16="http://schemas.microsoft.com/office/drawing/2014/main" id="{7FBAE32A-2AE2-58C1-5A6C-D6AD31728A12}"/>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Rounded Rectangle 23">
            <a:extLst>
              <a:ext uri="{FF2B5EF4-FFF2-40B4-BE49-F238E27FC236}">
                <a16:creationId xmlns:a16="http://schemas.microsoft.com/office/drawing/2014/main" id="{150D0152-EBF6-BC10-0B35-D174710D185E}"/>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6" name="Rounded Rectangle 25">
            <a:extLst>
              <a:ext uri="{FF2B5EF4-FFF2-40B4-BE49-F238E27FC236}">
                <a16:creationId xmlns:a16="http://schemas.microsoft.com/office/drawing/2014/main" id="{89CEE106-420C-C7E6-7963-D94368257314}"/>
              </a:ext>
            </a:extLst>
          </p:cNvPr>
          <p:cNvSpPr/>
          <p:nvPr/>
        </p:nvSpPr>
        <p:spPr>
          <a:xfrm>
            <a:off x="3372262" y="168985"/>
            <a:ext cx="879336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Research Gaps </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2226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482188C2-7ECC-FD47-BE32-64834B3CA1BF}"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6</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AE79F9D-1DE5-6752-B1F4-CA97BB7B74E7}"/>
              </a:ext>
            </a:extLst>
          </p:cNvPr>
          <p:cNvPicPr>
            <a:picLocks noChangeAspect="1"/>
          </p:cNvPicPr>
          <p:nvPr/>
        </p:nvPicPr>
        <p:blipFill>
          <a:blip r:embed="rId3"/>
          <a:stretch>
            <a:fillRect/>
          </a:stretch>
        </p:blipFill>
        <p:spPr>
          <a:xfrm>
            <a:off x="1591555" y="946289"/>
            <a:ext cx="8601698" cy="5566241"/>
          </a:xfrm>
          <a:prstGeom prst="rect">
            <a:avLst/>
          </a:prstGeom>
        </p:spPr>
      </p:pic>
      <p:grpSp>
        <p:nvGrpSpPr>
          <p:cNvPr id="29" name="Group 28">
            <a:extLst>
              <a:ext uri="{FF2B5EF4-FFF2-40B4-BE49-F238E27FC236}">
                <a16:creationId xmlns:a16="http://schemas.microsoft.com/office/drawing/2014/main" id="{96CD32D9-D54E-B6C3-13B6-3CA083DF8339}"/>
              </a:ext>
            </a:extLst>
          </p:cNvPr>
          <p:cNvGrpSpPr/>
          <p:nvPr/>
        </p:nvGrpSpPr>
        <p:grpSpPr>
          <a:xfrm>
            <a:off x="1368562" y="3281443"/>
            <a:ext cx="2764052" cy="1066123"/>
            <a:chOff x="1368562" y="3281443"/>
            <a:chExt cx="2764052" cy="1066123"/>
          </a:xfrm>
        </p:grpSpPr>
        <p:sp>
          <p:nvSpPr>
            <p:cNvPr id="24" name="矩形 16">
              <a:extLst>
                <a:ext uri="{FF2B5EF4-FFF2-40B4-BE49-F238E27FC236}">
                  <a16:creationId xmlns:a16="http://schemas.microsoft.com/office/drawing/2014/main" id="{EFFE47F4-E22D-B257-4A87-EB7D6E98781B}"/>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14">
              <a:extLst>
                <a:ext uri="{FF2B5EF4-FFF2-40B4-BE49-F238E27FC236}">
                  <a16:creationId xmlns:a16="http://schemas.microsoft.com/office/drawing/2014/main" id="{A0054357-FBE8-3F6B-6919-AED2F4D5ED45}"/>
                </a:ext>
              </a:extLst>
            </p:cNvPr>
            <p:cNvSpPr txBox="1"/>
            <p:nvPr/>
          </p:nvSpPr>
          <p:spPr>
            <a:xfrm>
              <a:off x="1368562" y="3978234"/>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1</a:t>
              </a:r>
            </a:p>
          </p:txBody>
        </p:sp>
      </p:grpSp>
      <p:grpSp>
        <p:nvGrpSpPr>
          <p:cNvPr id="30" name="Group 29">
            <a:extLst>
              <a:ext uri="{FF2B5EF4-FFF2-40B4-BE49-F238E27FC236}">
                <a16:creationId xmlns:a16="http://schemas.microsoft.com/office/drawing/2014/main" id="{DE9BB0F5-30A6-44E9-4E89-FFFB511573ED}"/>
              </a:ext>
            </a:extLst>
          </p:cNvPr>
          <p:cNvGrpSpPr/>
          <p:nvPr/>
        </p:nvGrpSpPr>
        <p:grpSpPr>
          <a:xfrm>
            <a:off x="3890106" y="4146548"/>
            <a:ext cx="3069248" cy="700649"/>
            <a:chOff x="2709004" y="3277585"/>
            <a:chExt cx="3069248" cy="700649"/>
          </a:xfrm>
        </p:grpSpPr>
        <p:sp>
          <p:nvSpPr>
            <p:cNvPr id="31" name="矩形 16">
              <a:extLst>
                <a:ext uri="{FF2B5EF4-FFF2-40B4-BE49-F238E27FC236}">
                  <a16:creationId xmlns:a16="http://schemas.microsoft.com/office/drawing/2014/main" id="{E633A693-3515-0F63-ED82-64B61CE1C567}"/>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14">
              <a:extLst>
                <a:ext uri="{FF2B5EF4-FFF2-40B4-BE49-F238E27FC236}">
                  <a16:creationId xmlns:a16="http://schemas.microsoft.com/office/drawing/2014/main" id="{7F04EA4C-9C8C-53CF-85E0-D2E3B820D74A}"/>
                </a:ext>
              </a:extLst>
            </p:cNvPr>
            <p:cNvSpPr txBox="1"/>
            <p:nvPr/>
          </p:nvSpPr>
          <p:spPr>
            <a:xfrm>
              <a:off x="3993685" y="3277585"/>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2</a:t>
              </a:r>
            </a:p>
          </p:txBody>
        </p:sp>
      </p:grpSp>
      <p:grpSp>
        <p:nvGrpSpPr>
          <p:cNvPr id="34" name="Group 33">
            <a:extLst>
              <a:ext uri="{FF2B5EF4-FFF2-40B4-BE49-F238E27FC236}">
                <a16:creationId xmlns:a16="http://schemas.microsoft.com/office/drawing/2014/main" id="{DE7A1989-F776-EA5A-B59D-B3352D905A7E}"/>
              </a:ext>
            </a:extLst>
          </p:cNvPr>
          <p:cNvGrpSpPr/>
          <p:nvPr/>
        </p:nvGrpSpPr>
        <p:grpSpPr>
          <a:xfrm>
            <a:off x="6861906" y="4103783"/>
            <a:ext cx="3069248" cy="760493"/>
            <a:chOff x="2709004" y="3217741"/>
            <a:chExt cx="3069248" cy="760493"/>
          </a:xfrm>
        </p:grpSpPr>
        <p:sp>
          <p:nvSpPr>
            <p:cNvPr id="35" name="矩形 16">
              <a:extLst>
                <a:ext uri="{FF2B5EF4-FFF2-40B4-BE49-F238E27FC236}">
                  <a16:creationId xmlns:a16="http://schemas.microsoft.com/office/drawing/2014/main" id="{15F8ACA7-28F1-6313-9E27-8DD4A862770E}"/>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14">
              <a:extLst>
                <a:ext uri="{FF2B5EF4-FFF2-40B4-BE49-F238E27FC236}">
                  <a16:creationId xmlns:a16="http://schemas.microsoft.com/office/drawing/2014/main" id="{14F56D0B-3D0F-9AC6-8389-77F9288FE38F}"/>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3</a:t>
              </a:r>
            </a:p>
          </p:txBody>
        </p:sp>
      </p:grpSp>
      <p:grpSp>
        <p:nvGrpSpPr>
          <p:cNvPr id="37" name="Group 36">
            <a:extLst>
              <a:ext uri="{FF2B5EF4-FFF2-40B4-BE49-F238E27FC236}">
                <a16:creationId xmlns:a16="http://schemas.microsoft.com/office/drawing/2014/main" id="{536A04BA-E1A6-FEA7-B0D7-FB829CD0482A}"/>
              </a:ext>
            </a:extLst>
          </p:cNvPr>
          <p:cNvGrpSpPr/>
          <p:nvPr/>
        </p:nvGrpSpPr>
        <p:grpSpPr>
          <a:xfrm>
            <a:off x="7993128" y="3223582"/>
            <a:ext cx="3069248" cy="760493"/>
            <a:chOff x="2709004" y="3217741"/>
            <a:chExt cx="3069248" cy="760493"/>
          </a:xfrm>
        </p:grpSpPr>
        <p:sp>
          <p:nvSpPr>
            <p:cNvPr id="38" name="矩形 16">
              <a:extLst>
                <a:ext uri="{FF2B5EF4-FFF2-40B4-BE49-F238E27FC236}">
                  <a16:creationId xmlns:a16="http://schemas.microsoft.com/office/drawing/2014/main" id="{BFA0ECB2-DE66-B865-4E35-8C742A41487D}"/>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14">
              <a:extLst>
                <a:ext uri="{FF2B5EF4-FFF2-40B4-BE49-F238E27FC236}">
                  <a16:creationId xmlns:a16="http://schemas.microsoft.com/office/drawing/2014/main" id="{35C70E2E-2EDC-2F7E-E96E-74D9BB6528E4}"/>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4</a:t>
              </a:r>
            </a:p>
          </p:txBody>
        </p:sp>
      </p:grpSp>
      <p:grpSp>
        <p:nvGrpSpPr>
          <p:cNvPr id="11" name="Group 10">
            <a:extLst>
              <a:ext uri="{FF2B5EF4-FFF2-40B4-BE49-F238E27FC236}">
                <a16:creationId xmlns:a16="http://schemas.microsoft.com/office/drawing/2014/main" id="{A6FB48AC-86A2-9213-B9BD-394DBD19E196}"/>
              </a:ext>
            </a:extLst>
          </p:cNvPr>
          <p:cNvGrpSpPr/>
          <p:nvPr/>
        </p:nvGrpSpPr>
        <p:grpSpPr>
          <a:xfrm>
            <a:off x="1331256" y="690902"/>
            <a:ext cx="868965" cy="107163"/>
            <a:chOff x="1668433" y="433529"/>
            <a:chExt cx="868965" cy="107163"/>
          </a:xfrm>
        </p:grpSpPr>
        <p:sp>
          <p:nvSpPr>
            <p:cNvPr id="12" name="Oval 11">
              <a:extLst>
                <a:ext uri="{FF2B5EF4-FFF2-40B4-BE49-F238E27FC236}">
                  <a16:creationId xmlns:a16="http://schemas.microsoft.com/office/drawing/2014/main" id="{FA7145D2-1321-4255-AD14-01505BFD1DF3}"/>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2005534-96BF-C004-1A73-280038055D7E}"/>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FEE12DC-A412-9D67-6803-CA84E0B19098}"/>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A0A6554-78B2-E1AF-4C41-C0921DA98333}"/>
                </a:ext>
              </a:extLst>
            </p:cNvPr>
            <p:cNvSpPr/>
            <p:nvPr/>
          </p:nvSpPr>
          <p:spPr>
            <a:xfrm>
              <a:off x="2435232"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pic>
        <p:nvPicPr>
          <p:cNvPr id="17" name="Picture 16">
            <a:extLst>
              <a:ext uri="{FF2B5EF4-FFF2-40B4-BE49-F238E27FC236}">
                <a16:creationId xmlns:a16="http://schemas.microsoft.com/office/drawing/2014/main" id="{0A981EBC-BAE3-AE46-6D67-FF35CA16DDC8}"/>
              </a:ext>
            </a:extLst>
          </p:cNvPr>
          <p:cNvPicPr>
            <a:picLocks noChangeAspect="1"/>
          </p:cNvPicPr>
          <p:nvPr/>
        </p:nvPicPr>
        <p:blipFill>
          <a:blip r:embed="rId4">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18" name="矩形 22">
            <a:extLst>
              <a:ext uri="{FF2B5EF4-FFF2-40B4-BE49-F238E27FC236}">
                <a16:creationId xmlns:a16="http://schemas.microsoft.com/office/drawing/2014/main" id="{80AA5140-4F91-CB50-CD59-BCB513BDD45B}"/>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23">
            <a:extLst>
              <a:ext uri="{FF2B5EF4-FFF2-40B4-BE49-F238E27FC236}">
                <a16:creationId xmlns:a16="http://schemas.microsoft.com/office/drawing/2014/main" id="{E6D6E273-7CEE-3075-4E7E-05353A82D0D4}"/>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Rounded Rectangle 19">
            <a:extLst>
              <a:ext uri="{FF2B5EF4-FFF2-40B4-BE49-F238E27FC236}">
                <a16:creationId xmlns:a16="http://schemas.microsoft.com/office/drawing/2014/main" id="{FD339C0A-78C4-09F7-C351-BB03A7E22ACF}"/>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1" name="Rounded Rectangle 20">
            <a:extLst>
              <a:ext uri="{FF2B5EF4-FFF2-40B4-BE49-F238E27FC236}">
                <a16:creationId xmlns:a16="http://schemas.microsoft.com/office/drawing/2014/main" id="{39AC4E11-5D4E-81FA-4687-4989889DEDD8}"/>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7913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7</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DBA05F4D-C196-3817-550C-C5ECB6F44AE2}"/>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075F1F5-28B2-35F3-F587-CD59DC3EF821}"/>
              </a:ext>
            </a:extLst>
          </p:cNvPr>
          <p:cNvSpPr/>
          <p:nvPr/>
        </p:nvSpPr>
        <p:spPr>
          <a:xfrm>
            <a:off x="3450267" y="3697611"/>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5352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8</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E7CBC694-4E03-D54B-9097-BB6BBF2BDD3E}"/>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51DD290A-D861-1E0D-FBE7-98F9DB85B4D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F60AD77-C3C2-55C7-2996-7881BB1B16D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82D256F-05C0-9D9C-DD87-6693B4FEEDF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Oval 1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2" name="矩形 32">
            <a:extLst>
              <a:ext uri="{FF2B5EF4-FFF2-40B4-BE49-F238E27FC236}">
                <a16:creationId xmlns:a16="http://schemas.microsoft.com/office/drawing/2014/main" id="{A647C528-C27B-572B-A7A0-63175650FB1D}"/>
              </a:ext>
            </a:extLst>
          </p:cNvPr>
          <p:cNvSpPr/>
          <p:nvPr/>
        </p:nvSpPr>
        <p:spPr>
          <a:xfrm>
            <a:off x="5212945" y="1022465"/>
            <a:ext cx="45719" cy="5046478"/>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16">
            <a:extLst>
              <a:ext uri="{FF2B5EF4-FFF2-40B4-BE49-F238E27FC236}">
                <a16:creationId xmlns:a16="http://schemas.microsoft.com/office/drawing/2014/main" id="{7AC8DCE4-3E41-2E0B-B4B5-12C43DA63583}"/>
              </a:ext>
            </a:extLst>
          </p:cNvPr>
          <p:cNvSpPr/>
          <p:nvPr/>
        </p:nvSpPr>
        <p:spPr>
          <a:xfrm>
            <a:off x="92108" y="6136936"/>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Transactions on Mobile Computing, Dec. 2022.</a:t>
            </a:r>
          </a:p>
          <a:p>
            <a:r>
              <a:rPr lang="en-US" altLang="zh-CN" sz="1000" dirty="0">
                <a:solidFill>
                  <a:schemeClr val="tx1">
                    <a:lumMod val="50000"/>
                    <a:lumOff val="50000"/>
                  </a:schemeClr>
                </a:solidFill>
                <a:effectLst/>
                <a:latin typeface="Helvetica" pitchFamily="2" charset="0"/>
              </a:rPr>
              <a:t>[2]</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J. Liu, J. Wang, Q. Gao, X. Li, M. Pan, and Y. Fang, “Diversity-enhanced</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robust device-free vital signs monitoring using </a:t>
            </a:r>
            <a:r>
              <a:rPr lang="en-US" altLang="zh-CN" sz="1000" dirty="0" err="1">
                <a:solidFill>
                  <a:schemeClr val="tx1">
                    <a:lumMod val="50000"/>
                    <a:lumOff val="50000"/>
                  </a:schemeClr>
                </a:solidFill>
                <a:effectLst/>
                <a:latin typeface="Helvetica" pitchFamily="2" charset="0"/>
              </a:rPr>
              <a:t>mmWave</a:t>
            </a:r>
            <a:r>
              <a:rPr lang="en-US" altLang="zh-CN" sz="1000" dirty="0">
                <a:solidFill>
                  <a:schemeClr val="tx1">
                    <a:lumMod val="50000"/>
                    <a:lumOff val="50000"/>
                  </a:schemeClr>
                </a:solidFill>
                <a:effectLst/>
                <a:latin typeface="Helvetica" pitchFamily="2" charset="0"/>
              </a:rPr>
              <a:t> signals,” IEEE</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Transactions on Mobile Computing, Jun. 2024.</a:t>
            </a:r>
            <a:endParaRPr lang="en" altLang="zh-CN" sz="1000" dirty="0">
              <a:solidFill>
                <a:schemeClr val="tx1">
                  <a:lumMod val="50000"/>
                  <a:lumOff val="50000"/>
                </a:schemeClr>
              </a:solidFill>
              <a:effectLst/>
              <a:latin typeface="Helvetica" pitchFamily="2" charset="0"/>
            </a:endParaRPr>
          </a:p>
        </p:txBody>
      </p:sp>
      <p:sp>
        <p:nvSpPr>
          <p:cNvPr id="24" name="文本框 14">
            <a:extLst>
              <a:ext uri="{FF2B5EF4-FFF2-40B4-BE49-F238E27FC236}">
                <a16:creationId xmlns:a16="http://schemas.microsoft.com/office/drawing/2014/main" id="{60F8E7B7-E654-886C-D7CB-232184A9A534}"/>
              </a:ext>
            </a:extLst>
          </p:cNvPr>
          <p:cNvSpPr txBox="1"/>
          <p:nvPr/>
        </p:nvSpPr>
        <p:spPr>
          <a:xfrm>
            <a:off x="92108" y="4173122"/>
            <a:ext cx="5467860"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Time</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consuming</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suitable</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a:t>
            </a:r>
            <a:r>
              <a:rPr lang="zh-CN" altLang="en-US" kern="100" dirty="0">
                <a:latin typeface="Times New Roman" panose="02020603050405020304" pitchFamily="18" charset="0"/>
              </a:rPr>
              <a:t> </a:t>
            </a:r>
            <a:r>
              <a:rPr lang="en-US" altLang="zh-CN" kern="100" dirty="0">
                <a:latin typeface="Times New Roman" panose="02020603050405020304" pitchFamily="18" charset="0"/>
              </a:rPr>
              <a:t>distance</a:t>
            </a:r>
          </a:p>
        </p:txBody>
      </p:sp>
      <p:sp>
        <p:nvSpPr>
          <p:cNvPr id="25" name="文本框 14">
            <a:extLst>
              <a:ext uri="{FF2B5EF4-FFF2-40B4-BE49-F238E27FC236}">
                <a16:creationId xmlns:a16="http://schemas.microsoft.com/office/drawing/2014/main" id="{FD4B825D-8AB3-45CE-98A9-F013E9B6162B}"/>
              </a:ext>
            </a:extLst>
          </p:cNvPr>
          <p:cNvSpPr txBox="1"/>
          <p:nvPr/>
        </p:nvSpPr>
        <p:spPr>
          <a:xfrm>
            <a:off x="5593935" y="4172762"/>
            <a:ext cx="6598065"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Could</a:t>
            </a:r>
            <a:r>
              <a:rPr lang="zh-CN" altLang="en-US" kern="100" dirty="0">
                <a:latin typeface="Times New Roman" panose="02020603050405020304" pitchFamily="18" charset="0"/>
              </a:rPr>
              <a:t> </a:t>
            </a:r>
            <a:r>
              <a:rPr lang="en-US" altLang="zh-CN" kern="100" dirty="0">
                <a:latin typeface="Times New Roman" panose="02020603050405020304" pitchFamily="18" charset="0"/>
              </a:rPr>
              <a:t>amplify</a:t>
            </a:r>
            <a:r>
              <a:rPr lang="zh-CN" altLang="en-US" kern="100" dirty="0">
                <a:latin typeface="Times New Roman" panose="02020603050405020304" pitchFamily="18" charset="0"/>
              </a:rPr>
              <a:t> </a:t>
            </a:r>
            <a:r>
              <a:rPr lang="en-US" altLang="zh-CN" kern="100" dirty="0">
                <a:latin typeface="Times New Roman" panose="02020603050405020304" pitchFamily="18" charset="0"/>
              </a:rPr>
              <a:t>non-gaussian</a:t>
            </a:r>
            <a:r>
              <a:rPr lang="zh-CN" altLang="en-US" kern="100" dirty="0">
                <a:latin typeface="Times New Roman" panose="02020603050405020304" pitchFamily="18" charset="0"/>
              </a:rPr>
              <a:t> </a:t>
            </a:r>
            <a:r>
              <a:rPr lang="en-US" altLang="zh-CN" kern="100" dirty="0">
                <a:latin typeface="Times New Roman" panose="02020603050405020304" pitchFamily="18" charset="0"/>
              </a:rPr>
              <a:t>noise</a:t>
            </a:r>
          </a:p>
          <a:p>
            <a:pPr marL="457200" indent="-457200" algn="just">
              <a:lnSpc>
                <a:spcPct val="150000"/>
              </a:lnSpc>
              <a:spcBef>
                <a:spcPts val="250"/>
              </a:spcBef>
              <a:buAutoNum type="arabicPeriod"/>
            </a:pP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coarse</a:t>
            </a:r>
            <a:r>
              <a:rPr lang="zh-CN" altLang="en-US" kern="100" dirty="0">
                <a:latin typeface="Times New Roman" panose="02020603050405020304" pitchFamily="18" charset="0"/>
              </a:rPr>
              <a:t> </a:t>
            </a:r>
            <a:r>
              <a:rPr lang="en-US" altLang="zh-CN" kern="100" dirty="0">
                <a:latin typeface="Times New Roman" panose="02020603050405020304" pitchFamily="18" charset="0"/>
              </a:rPr>
              <a:t>vital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heartbeat</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p:txBody>
      </p:sp>
      <p:sp>
        <p:nvSpPr>
          <p:cNvPr id="41" name="Rounded Rectangle 40">
            <a:extLst>
              <a:ext uri="{FF2B5EF4-FFF2-40B4-BE49-F238E27FC236}">
                <a16:creationId xmlns:a16="http://schemas.microsoft.com/office/drawing/2014/main" id="{186E5D60-317B-8D08-EF35-44EDC36071D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400F2A5-520E-4B98-3296-F977CC7F2FD4}"/>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Problems</a:t>
            </a:r>
            <a:endParaRPr lang="en-US" sz="2800" b="1" dirty="0">
              <a:solidFill>
                <a:srgbClr val="000000"/>
              </a:solidFill>
              <a:effectLst/>
              <a:latin typeface="Times New Roman" panose="02020603050405020304" pitchFamily="18" charset="0"/>
            </a:endParaRPr>
          </a:p>
        </p:txBody>
      </p:sp>
      <p:sp>
        <p:nvSpPr>
          <p:cNvPr id="43" name="文本框 14">
            <a:extLst>
              <a:ext uri="{FF2B5EF4-FFF2-40B4-BE49-F238E27FC236}">
                <a16:creationId xmlns:a16="http://schemas.microsoft.com/office/drawing/2014/main" id="{0E04267C-F227-E1F2-69E5-595A12D1B30E}"/>
              </a:ext>
            </a:extLst>
          </p:cNvPr>
          <p:cNvSpPr txBox="1"/>
          <p:nvPr/>
        </p:nvSpPr>
        <p:spPr>
          <a:xfrm>
            <a:off x="0" y="866133"/>
            <a:ext cx="4748349"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Clustering</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with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exhaustive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calculations</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[1]</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44" name="文本框 14">
            <a:extLst>
              <a:ext uri="{FF2B5EF4-FFF2-40B4-BE49-F238E27FC236}">
                <a16:creationId xmlns:a16="http://schemas.microsoft.com/office/drawing/2014/main" id="{02A27845-A9E9-DEA5-86A6-38D6AEAAFCC3}"/>
              </a:ext>
            </a:extLst>
          </p:cNvPr>
          <p:cNvSpPr txBox="1"/>
          <p:nvPr/>
        </p:nvSpPr>
        <p:spPr>
          <a:xfrm>
            <a:off x="5567621" y="846581"/>
            <a:ext cx="6532271"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Signal</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accumulation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for</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noise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suppression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[2]</a:t>
            </a:r>
            <a:endParaRPr lang="en-US" altLang="zh-CN" kern="100" dirty="0">
              <a:latin typeface="Times New Roman" panose="02020603050405020304" pitchFamily="18" charset="0"/>
            </a:endParaRPr>
          </a:p>
        </p:txBody>
      </p:sp>
      <p:pic>
        <p:nvPicPr>
          <p:cNvPr id="45" name="Picture 44">
            <a:extLst>
              <a:ext uri="{FF2B5EF4-FFF2-40B4-BE49-F238E27FC236}">
                <a16:creationId xmlns:a16="http://schemas.microsoft.com/office/drawing/2014/main" id="{0E92F5D1-1A7C-C269-F043-F186BE66CE47}"/>
              </a:ext>
            </a:extLst>
          </p:cNvPr>
          <p:cNvPicPr>
            <a:picLocks noChangeAspect="1"/>
          </p:cNvPicPr>
          <p:nvPr/>
        </p:nvPicPr>
        <p:blipFill>
          <a:blip r:embed="rId4"/>
          <a:stretch>
            <a:fillRect/>
          </a:stretch>
        </p:blipFill>
        <p:spPr>
          <a:xfrm>
            <a:off x="6618677" y="1360574"/>
            <a:ext cx="4296429" cy="2596403"/>
          </a:xfrm>
          <a:prstGeom prst="rect">
            <a:avLst/>
          </a:prstGeom>
        </p:spPr>
      </p:pic>
      <p:pic>
        <p:nvPicPr>
          <p:cNvPr id="46" name="Picture 45">
            <a:extLst>
              <a:ext uri="{FF2B5EF4-FFF2-40B4-BE49-F238E27FC236}">
                <a16:creationId xmlns:a16="http://schemas.microsoft.com/office/drawing/2014/main" id="{ED72DA19-9D85-8517-B004-F4363713C193}"/>
              </a:ext>
            </a:extLst>
          </p:cNvPr>
          <p:cNvPicPr>
            <a:picLocks noChangeAspect="1"/>
          </p:cNvPicPr>
          <p:nvPr/>
        </p:nvPicPr>
        <p:blipFill>
          <a:blip r:embed="rId5"/>
          <a:stretch>
            <a:fillRect/>
          </a:stretch>
        </p:blipFill>
        <p:spPr>
          <a:xfrm>
            <a:off x="1731051" y="1515742"/>
            <a:ext cx="1193800" cy="1028700"/>
          </a:xfrm>
          <a:prstGeom prst="rect">
            <a:avLst/>
          </a:prstGeom>
        </p:spPr>
      </p:pic>
      <p:pic>
        <p:nvPicPr>
          <p:cNvPr id="47" name="Picture 46">
            <a:extLst>
              <a:ext uri="{FF2B5EF4-FFF2-40B4-BE49-F238E27FC236}">
                <a16:creationId xmlns:a16="http://schemas.microsoft.com/office/drawing/2014/main" id="{F5AC328C-D4DD-0FA0-6489-E0C2004D45A1}"/>
              </a:ext>
            </a:extLst>
          </p:cNvPr>
          <p:cNvPicPr>
            <a:picLocks noChangeAspect="1"/>
          </p:cNvPicPr>
          <p:nvPr/>
        </p:nvPicPr>
        <p:blipFill>
          <a:blip r:embed="rId6"/>
          <a:stretch>
            <a:fillRect/>
          </a:stretch>
        </p:blipFill>
        <p:spPr>
          <a:xfrm>
            <a:off x="3371965" y="1456679"/>
            <a:ext cx="1231900" cy="1104900"/>
          </a:xfrm>
          <a:prstGeom prst="rect">
            <a:avLst/>
          </a:prstGeom>
        </p:spPr>
      </p:pic>
      <p:pic>
        <p:nvPicPr>
          <p:cNvPr id="48" name="Picture 47">
            <a:extLst>
              <a:ext uri="{FF2B5EF4-FFF2-40B4-BE49-F238E27FC236}">
                <a16:creationId xmlns:a16="http://schemas.microsoft.com/office/drawing/2014/main" id="{23C6A41F-7752-10E9-4BDC-C1961F38219F}"/>
              </a:ext>
            </a:extLst>
          </p:cNvPr>
          <p:cNvPicPr>
            <a:picLocks noChangeAspect="1"/>
          </p:cNvPicPr>
          <p:nvPr/>
        </p:nvPicPr>
        <p:blipFill>
          <a:blip r:embed="rId7"/>
          <a:stretch>
            <a:fillRect/>
          </a:stretch>
        </p:blipFill>
        <p:spPr>
          <a:xfrm>
            <a:off x="4601" y="1405879"/>
            <a:ext cx="1206500" cy="1206500"/>
          </a:xfrm>
          <a:prstGeom prst="rect">
            <a:avLst/>
          </a:prstGeom>
        </p:spPr>
      </p:pic>
      <p:pic>
        <p:nvPicPr>
          <p:cNvPr id="49" name="Picture 48" descr="A graph with a red line&#10;&#10;Description automatically generated">
            <a:extLst>
              <a:ext uri="{FF2B5EF4-FFF2-40B4-BE49-F238E27FC236}">
                <a16:creationId xmlns:a16="http://schemas.microsoft.com/office/drawing/2014/main" id="{E57CC32B-364B-1299-B3D8-E4CC177C1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759" y="2597365"/>
            <a:ext cx="4060384" cy="1607958"/>
          </a:xfrm>
          <a:prstGeom prst="rect">
            <a:avLst/>
          </a:prstGeom>
        </p:spPr>
      </p:pic>
      <p:cxnSp>
        <p:nvCxnSpPr>
          <p:cNvPr id="50" name="Straight Arrow Connector 49">
            <a:extLst>
              <a:ext uri="{FF2B5EF4-FFF2-40B4-BE49-F238E27FC236}">
                <a16:creationId xmlns:a16="http://schemas.microsoft.com/office/drawing/2014/main" id="{575EB2A5-2545-0323-CBE8-D7CAA6EAF9D9}"/>
              </a:ext>
            </a:extLst>
          </p:cNvPr>
          <p:cNvCxnSpPr>
            <a:cxnSpLocks/>
          </p:cNvCxnSpPr>
          <p:nvPr/>
        </p:nvCxnSpPr>
        <p:spPr>
          <a:xfrm>
            <a:off x="1266455"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528E075-D552-D362-28C2-89BFB58B393A}"/>
              </a:ext>
            </a:extLst>
          </p:cNvPr>
          <p:cNvCxnSpPr>
            <a:cxnSpLocks/>
          </p:cNvCxnSpPr>
          <p:nvPr/>
        </p:nvCxnSpPr>
        <p:spPr>
          <a:xfrm>
            <a:off x="2924851"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05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70AF-57AF-251F-3972-99278CD0F2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E463AE-5073-7376-BDE8-BAAA3CEA37A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66BA0CC1-754C-5A07-AA9C-F0E47D11EC0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D06629AF-0B3F-C03C-A714-9EDC677EC3A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9</a:t>
            </a:fld>
            <a:endParaRPr lang="zh-CN" altLang="en-US"/>
          </a:p>
        </p:txBody>
      </p:sp>
      <p:sp>
        <p:nvSpPr>
          <p:cNvPr id="13" name="Rectangle 6">
            <a:extLst>
              <a:ext uri="{FF2B5EF4-FFF2-40B4-BE49-F238E27FC236}">
                <a16:creationId xmlns:a16="http://schemas.microsoft.com/office/drawing/2014/main" id="{FC3FA481-3B87-AD4A-8D30-6915CB5FFD2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50527BB-02BF-F98A-E7E1-18D5BA2B2ED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61329793-58B3-CE6D-4826-B32F8474AC4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F1A5A8C-024A-EAF9-692C-276D0D5DF41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49466DA9-6DE5-2C05-C0BA-A8A89312E348}"/>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7E9750B-0B23-6F80-FE98-AB14B11D097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EDE5B3E-67B7-6555-544B-0F7EF2D42C74}"/>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194C49E-BE90-C0E0-4F01-6C956147B6EA}"/>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A509B9F-4FD3-C4F0-EA73-AB8A3F19515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6D4C6D2-16D8-EAE6-BD04-28B2D11E2B4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0370403D-5A9B-C347-2062-61FCE3843C8E}"/>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006B5E11-3AEE-CDF0-03B5-87A917A8210C}"/>
              </a:ext>
            </a:extLst>
          </p:cNvPr>
          <p:cNvSpPr txBox="1"/>
          <p:nvPr/>
        </p:nvSpPr>
        <p:spPr>
          <a:xfrm>
            <a:off x="0" y="849812"/>
            <a:ext cx="11457204" cy="2650982"/>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cardio-focusing and -tracking (CFT) algorithm</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find </a:t>
            </a:r>
            <a:r>
              <a:rPr lang="en-US" altLang="zh-CN" kern="100" dirty="0">
                <a:solidFill>
                  <a:srgbClr val="FF0000"/>
                </a:solidFill>
                <a:latin typeface="Times New Roman" panose="02020603050405020304" pitchFamily="18" charset="0"/>
              </a:rPr>
              <a:t>cardio-focused (CF) points</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clear</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from</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discontinuous objective space</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endParaRPr lang="en-US" altLang="zh-CN" kern="100" dirty="0">
              <a:latin typeface="Times New Roman" panose="02020603050405020304" pitchFamily="18" charset="0"/>
            </a:endParaRPr>
          </a:p>
          <a:p>
            <a:pPr marL="457200" indent="-457200" algn="just">
              <a:lnSpc>
                <a:spcPct val="150000"/>
              </a:lnSpc>
              <a:spcBef>
                <a:spcPts val="250"/>
              </a:spcBef>
              <a:buAutoNum type="arabicPeriod"/>
            </a:pPr>
            <a:r>
              <a:rPr lang="en-US" altLang="zh-CN" kern="100" dirty="0">
                <a:latin typeface="Times New Roman" panose="02020603050405020304" pitchFamily="18" charset="0"/>
              </a:rPr>
              <a:t>The proposed CFT algorithm has been validated on sitting </a:t>
            </a:r>
            <a:r>
              <a:rPr lang="en-US" altLang="zh-CN" kern="100" dirty="0">
                <a:solidFill>
                  <a:srgbClr val="FF0000"/>
                </a:solidFill>
                <a:latin typeface="Times New Roman" panose="02020603050405020304" pitchFamily="18" charset="0"/>
              </a:rPr>
              <a:t>subjects in various scenar</a:t>
            </a:r>
            <a:r>
              <a:rPr lang="en-US" altLang="zh-CN" kern="100" dirty="0">
                <a:latin typeface="Times New Roman" panose="02020603050405020304" pitchFamily="18" charset="0"/>
              </a:rPr>
              <a:t>ios and could provide radar measurements with </a:t>
            </a:r>
            <a:r>
              <a:rPr lang="en-US" altLang="zh-CN" kern="100" dirty="0">
                <a:solidFill>
                  <a:srgbClr val="FF0000"/>
                </a:solidFill>
                <a:latin typeface="Times New Roman" panose="02020603050405020304" pitchFamily="18" charset="0"/>
              </a:rPr>
              <a:t>better SNR </a:t>
            </a:r>
            <a:r>
              <a:rPr lang="en-US" altLang="zh-CN" kern="100" dirty="0">
                <a:latin typeface="Times New Roman" panose="02020603050405020304" pitchFamily="18" charset="0"/>
              </a:rPr>
              <a:t>compared with existing methods.</a:t>
            </a:r>
          </a:p>
        </p:txBody>
      </p:sp>
      <p:pic>
        <p:nvPicPr>
          <p:cNvPr id="6" name="Picture 5">
            <a:extLst>
              <a:ext uri="{FF2B5EF4-FFF2-40B4-BE49-F238E27FC236}">
                <a16:creationId xmlns:a16="http://schemas.microsoft.com/office/drawing/2014/main" id="{824F337C-3853-27CB-7D63-2F342A3A5855}"/>
              </a:ext>
            </a:extLst>
          </p:cNvPr>
          <p:cNvPicPr>
            <a:picLocks noChangeAspect="1"/>
          </p:cNvPicPr>
          <p:nvPr/>
        </p:nvPicPr>
        <p:blipFill>
          <a:blip r:embed="rId4"/>
          <a:stretch>
            <a:fillRect/>
          </a:stretch>
        </p:blipFill>
        <p:spPr>
          <a:xfrm>
            <a:off x="1007243" y="3799045"/>
            <a:ext cx="5326112" cy="2171813"/>
          </a:xfrm>
          <a:prstGeom prst="rect">
            <a:avLst/>
          </a:prstGeom>
        </p:spPr>
      </p:pic>
      <p:pic>
        <p:nvPicPr>
          <p:cNvPr id="7" name="Picture 6" descr="A red and green circuit board&#10;&#10;Description automatically generated">
            <a:extLst>
              <a:ext uri="{FF2B5EF4-FFF2-40B4-BE49-F238E27FC236}">
                <a16:creationId xmlns:a16="http://schemas.microsoft.com/office/drawing/2014/main" id="{DA6F7337-C0BD-D778-A5DD-5F893E115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1488" y="3845449"/>
            <a:ext cx="2561838" cy="1921378"/>
          </a:xfrm>
          <a:prstGeom prst="rect">
            <a:avLst/>
          </a:prstGeom>
        </p:spPr>
      </p:pic>
      <p:sp>
        <p:nvSpPr>
          <p:cNvPr id="8" name="文本框 14">
            <a:extLst>
              <a:ext uri="{FF2B5EF4-FFF2-40B4-BE49-F238E27FC236}">
                <a16:creationId xmlns:a16="http://schemas.microsoft.com/office/drawing/2014/main" id="{9271FB70-C206-460D-2CAA-7C6B9B28AEDA}"/>
              </a:ext>
            </a:extLst>
          </p:cNvPr>
          <p:cNvSpPr txBox="1"/>
          <p:nvPr/>
        </p:nvSpPr>
        <p:spPr>
          <a:xfrm>
            <a:off x="7111090" y="5841356"/>
            <a:ext cx="4574574" cy="684803"/>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TI</a:t>
            </a:r>
            <a:r>
              <a:rPr lang="zh-CN" altLang="en-US" kern="100" dirty="0">
                <a:latin typeface="Times New Roman" panose="02020603050405020304" pitchFamily="18" charset="0"/>
              </a:rPr>
              <a:t> </a:t>
            </a:r>
            <a:r>
              <a:rPr lang="en-US" altLang="zh-CN" kern="100" dirty="0">
                <a:latin typeface="Times New Roman" panose="02020603050405020304" pitchFamily="18" charset="0"/>
              </a:rPr>
              <a:t>AWR-1843</a:t>
            </a:r>
            <a:r>
              <a:rPr lang="zh-CN" altLang="en-US" kern="100" dirty="0">
                <a:latin typeface="Times New Roman" panose="02020603050405020304" pitchFamily="18" charset="0"/>
              </a:rPr>
              <a:t> </a:t>
            </a:r>
            <a:r>
              <a:rPr lang="en-US" altLang="zh-CN" kern="100" dirty="0">
                <a:latin typeface="Times New Roman" panose="02020603050405020304" pitchFamily="18" charset="0"/>
              </a:rPr>
              <a:t>@77GHz</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a:p>
            <a:pPr algn="ctr">
              <a:spcBef>
                <a:spcPts val="250"/>
              </a:spcBef>
            </a:pP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3.8GHz</a:t>
            </a:r>
            <a:r>
              <a:rPr lang="zh-CN" altLang="en-US" kern="100" dirty="0">
                <a:latin typeface="Times New Roman" panose="02020603050405020304" pitchFamily="18" charset="0"/>
              </a:rPr>
              <a:t> </a:t>
            </a:r>
            <a:r>
              <a:rPr lang="en-US" altLang="zh-CN" kern="100" dirty="0">
                <a:latin typeface="Times New Roman" panose="02020603050405020304" pitchFamily="18" charset="0"/>
              </a:rPr>
              <a:t>bandwidth</a:t>
            </a:r>
          </a:p>
        </p:txBody>
      </p:sp>
      <p:sp>
        <p:nvSpPr>
          <p:cNvPr id="11" name="文本框 14">
            <a:extLst>
              <a:ext uri="{FF2B5EF4-FFF2-40B4-BE49-F238E27FC236}">
                <a16:creationId xmlns:a16="http://schemas.microsoft.com/office/drawing/2014/main" id="{E0D5948F-0B0D-17B9-E91E-8DFE5B2BBE44}"/>
              </a:ext>
            </a:extLst>
          </p:cNvPr>
          <p:cNvSpPr txBox="1"/>
          <p:nvPr/>
        </p:nvSpPr>
        <p:spPr>
          <a:xfrm>
            <a:off x="1507586" y="5974417"/>
            <a:ext cx="4574574" cy="369332"/>
          </a:xfrm>
          <a:prstGeom prst="rect">
            <a:avLst/>
          </a:prstGeom>
          <a:noFill/>
        </p:spPr>
        <p:txBody>
          <a:bodyPr wrap="square">
            <a:spAutoFit/>
          </a:bodyPr>
          <a:lstStyle/>
          <a:p>
            <a:pPr algn="ctr">
              <a:spcBef>
                <a:spcPts val="250"/>
              </a:spcBef>
            </a:pPr>
            <a:r>
              <a:rPr lang="en-CN"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Collection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scenarios</a:t>
            </a:r>
          </a:p>
        </p:txBody>
      </p:sp>
    </p:spTree>
    <p:extLst>
      <p:ext uri="{BB962C8B-B14F-4D97-AF65-F5344CB8AC3E}">
        <p14:creationId xmlns:p14="http://schemas.microsoft.com/office/powerpoint/2010/main" val="28837948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147944</TotalTime>
  <Words>1956</Words>
  <Application>Microsoft Macintosh PowerPoint</Application>
  <PresentationFormat>Widescreen</PresentationFormat>
  <Paragraphs>304</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Times New Roman Bold</vt:lpstr>
      <vt:lpstr>Arial</vt:lpstr>
      <vt:lpstr>Calibri</vt:lpstr>
      <vt:lpstr>Calibri Light</vt:lpstr>
      <vt:lpstr>Cambria Math</vt:lpstr>
      <vt:lpstr>Helvetica</vt:lpstr>
      <vt:lpstr>Times New Roman</vt:lpstr>
      <vt:lpstr>Office 主题</vt:lpstr>
      <vt:lpstr>Robust Cardiac Feature Monitoring based on Millimeter-Wave Radar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c:creator>
  <cp:lastModifiedBy>Zhang, Yuanyuan [sgyzh127]</cp:lastModifiedBy>
  <cp:revision>371</cp:revision>
  <cp:lastPrinted>2021-09-11T15:09:31Z</cp:lastPrinted>
  <dcterms:created xsi:type="dcterms:W3CDTF">2021-09-09T10:17:34Z</dcterms:created>
  <dcterms:modified xsi:type="dcterms:W3CDTF">2025-05-16T03:10:14Z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